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437" r:id="rId2"/>
    <p:sldId id="337" r:id="rId3"/>
    <p:sldId id="382" r:id="rId4"/>
    <p:sldId id="380" r:id="rId5"/>
    <p:sldId id="336" r:id="rId6"/>
    <p:sldId id="258" r:id="rId7"/>
    <p:sldId id="264" r:id="rId8"/>
    <p:sldId id="420" r:id="rId9"/>
    <p:sldId id="484" r:id="rId10"/>
    <p:sldId id="485" r:id="rId11"/>
    <p:sldId id="486" r:id="rId12"/>
    <p:sldId id="487" r:id="rId13"/>
    <p:sldId id="421" r:id="rId14"/>
    <p:sldId id="422" r:id="rId15"/>
    <p:sldId id="466" r:id="rId16"/>
    <p:sldId id="467" r:id="rId17"/>
    <p:sldId id="468" r:id="rId18"/>
    <p:sldId id="469" r:id="rId19"/>
    <p:sldId id="473" r:id="rId20"/>
    <p:sldId id="470" r:id="rId21"/>
    <p:sldId id="471" r:id="rId22"/>
    <p:sldId id="472" r:id="rId23"/>
    <p:sldId id="474" r:id="rId24"/>
    <p:sldId id="475" r:id="rId25"/>
    <p:sldId id="476" r:id="rId26"/>
    <p:sldId id="477" r:id="rId27"/>
    <p:sldId id="478" r:id="rId28"/>
    <p:sldId id="479" r:id="rId29"/>
    <p:sldId id="480" r:id="rId30"/>
    <p:sldId id="260" r:id="rId31"/>
    <p:sldId id="413" r:id="rId32"/>
    <p:sldId id="415" r:id="rId33"/>
    <p:sldId id="423" r:id="rId34"/>
    <p:sldId id="416" r:id="rId35"/>
    <p:sldId id="417" r:id="rId36"/>
    <p:sldId id="464" r:id="rId37"/>
    <p:sldId id="483" r:id="rId38"/>
    <p:sldId id="488" r:id="rId39"/>
    <p:sldId id="489" r:id="rId40"/>
    <p:sldId id="491" r:id="rId41"/>
    <p:sldId id="490" r:id="rId42"/>
    <p:sldId id="492" r:id="rId43"/>
    <p:sldId id="493" r:id="rId44"/>
    <p:sldId id="494" r:id="rId45"/>
    <p:sldId id="406" r:id="rId46"/>
    <p:sldId id="407" r:id="rId47"/>
    <p:sldId id="408" r:id="rId48"/>
    <p:sldId id="409" r:id="rId49"/>
    <p:sldId id="410" r:id="rId50"/>
    <p:sldId id="412" r:id="rId51"/>
    <p:sldId id="403" r:id="rId52"/>
    <p:sldId id="404" r:id="rId53"/>
    <p:sldId id="351" r:id="rId54"/>
    <p:sldId id="352" r:id="rId55"/>
    <p:sldId id="353" r:id="rId56"/>
    <p:sldId id="354" r:id="rId57"/>
    <p:sldId id="355" r:id="rId5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810"/>
    </p:cViewPr>
  </p:sorterViewPr>
  <p:notesViewPr>
    <p:cSldViewPr>
      <p:cViewPr varScale="1">
        <p:scale>
          <a:sx n="60" d="100"/>
          <a:sy n="60" d="100"/>
        </p:scale>
        <p:origin x="-249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5AB247-BF7D-4396-A55E-DB88102D9966}" type="datetimeFigureOut">
              <a:rPr lang="it-IT" smtClean="0"/>
              <a:pPr/>
              <a:t>22/05/2025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F81732-3B1F-4EC4-9A30-1DD16544EB03}" type="slidenum">
              <a:rPr lang="it-IT" smtClean="0"/>
              <a:pPr/>
              <a:t>‹N›</a:t>
            </a:fld>
            <a:endParaRPr lang="it-IT"/>
          </a:p>
        </p:txBody>
      </p:sp>
    </p:spTree>
    <p:extLst>
      <p:ext uri="{BB962C8B-B14F-4D97-AF65-F5344CB8AC3E}">
        <p14:creationId xmlns:p14="http://schemas.microsoft.com/office/powerpoint/2010/main" val="768969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 certificati rilasciati</a:t>
            </a:r>
            <a:r>
              <a:rPr lang="it-IT" baseline="0" dirty="0" smtClean="0"/>
              <a:t> dal medico presuppongono un accertamento  diretto compiuto dal medico , in relazione al contenuto a alla finalità della certificazione</a:t>
            </a:r>
            <a:endParaRPr lang="it-IT" dirty="0"/>
          </a:p>
        </p:txBody>
      </p:sp>
      <p:sp>
        <p:nvSpPr>
          <p:cNvPr id="4" name="Segnaposto numero diapositiva 3"/>
          <p:cNvSpPr>
            <a:spLocks noGrp="1"/>
          </p:cNvSpPr>
          <p:nvPr>
            <p:ph type="sldNum" sz="quarter" idx="10"/>
          </p:nvPr>
        </p:nvSpPr>
        <p:spPr/>
        <p:txBody>
          <a:bodyPr/>
          <a:lstStyle/>
          <a:p>
            <a:fld id="{FFF81732-3B1F-4EC4-9A30-1DD16544EB03}" type="slidenum">
              <a:rPr lang="it-IT" smtClean="0"/>
              <a:pPr/>
              <a:t>6</a:t>
            </a:fld>
            <a:endParaRPr lang="it-IT"/>
          </a:p>
        </p:txBody>
      </p:sp>
    </p:spTree>
    <p:extLst>
      <p:ext uri="{BB962C8B-B14F-4D97-AF65-F5344CB8AC3E}">
        <p14:creationId xmlns:p14="http://schemas.microsoft.com/office/powerpoint/2010/main" val="3578004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BBA46C43-9BC1-4BC5-A54B-BB4CABA45B4B}" type="slidenum">
              <a:rPr lang="it-IT" sz="1200"/>
              <a:pPr eaLnBrk="1" hangingPunct="1"/>
              <a:t>44</a:t>
            </a:fld>
            <a:endParaRPr lang="it-IT"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dirty="0" smtClean="0"/>
          </a:p>
        </p:txBody>
      </p:sp>
    </p:spTree>
    <p:extLst>
      <p:ext uri="{BB962C8B-B14F-4D97-AF65-F5344CB8AC3E}">
        <p14:creationId xmlns:p14="http://schemas.microsoft.com/office/powerpoint/2010/main" val="2418544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D40B03E-79FA-4C27-A511-BE7B21E2D9F0}" type="datetime1">
              <a:rPr lang="it-IT" smtClean="0"/>
              <a:pPr/>
              <a:t>22/05/2025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605EE96-A7AB-409A-93F7-5B5569B67F3A}" type="datetime1">
              <a:rPr lang="it-IT" smtClean="0"/>
              <a:pPr/>
              <a:t>22/05/2025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92F5FAF-3057-42FC-91B8-BB44575CCB75}" type="datetime1">
              <a:rPr lang="it-IT" smtClean="0"/>
              <a:pPr/>
              <a:t>22/05/2025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C03B499-87FA-46DE-B8A9-0325A57DC575}" type="datetime1">
              <a:rPr lang="it-IT" smtClean="0"/>
              <a:pPr/>
              <a:t>22/05/2025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43F058B-E9B1-4D06-900A-46E240836CB6}" type="datetime1">
              <a:rPr lang="it-IT" smtClean="0"/>
              <a:pPr/>
              <a:t>22/05/2025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1707476-8D7D-4762-9F83-1793377A8B56}" type="datetime1">
              <a:rPr lang="it-IT" smtClean="0"/>
              <a:pPr/>
              <a:t>22/05/2025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3C70157-20E1-4757-9E7D-312F84586576}" type="datetime1">
              <a:rPr lang="it-IT" smtClean="0"/>
              <a:pPr/>
              <a:t>22/05/2025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0D96FE0-256D-41E8-B66D-3BA7B1DA317F}" type="datetime1">
              <a:rPr lang="it-IT" smtClean="0"/>
              <a:pPr/>
              <a:t>22/05/2025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3F75C54-44F4-4F32-A921-9A656C069D56}" type="datetime1">
              <a:rPr lang="it-IT" smtClean="0"/>
              <a:pPr/>
              <a:t>22/05/2025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19C386A-5235-4FFC-9FB8-F38F4A3EECFE}" type="datetime1">
              <a:rPr lang="it-IT" smtClean="0"/>
              <a:pPr/>
              <a:t>22/05/2025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0F51EC4-3877-46EA-9777-2208B60708B5}" type="datetime1">
              <a:rPr lang="it-IT" smtClean="0"/>
              <a:pPr/>
              <a:t>22/05/2025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A0F603-E47B-45D1-8D56-E25CD34975BC}" type="datetime1">
              <a:rPr lang="it-IT" smtClean="0"/>
              <a:pPr/>
              <a:t>22/05/2025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b="1" dirty="0" smtClean="0"/>
              <a:t>OBBLIGHI LEGALI DEL MEDICO:</a:t>
            </a:r>
            <a:br>
              <a:rPr lang="it-IT" sz="3600" b="1" dirty="0" smtClean="0"/>
            </a:br>
            <a:r>
              <a:rPr lang="it-IT" sz="3600" b="1" dirty="0" smtClean="0"/>
              <a:t>LE CERTIFICAZIONI</a:t>
            </a:r>
            <a:endParaRPr lang="it-IT" sz="3600" b="1" dirty="0"/>
          </a:p>
        </p:txBody>
      </p:sp>
      <p:pic>
        <p:nvPicPr>
          <p:cNvPr id="9" name="Segnaposto contenuto 8" descr="CERIFICATI MEDICI.jpg"/>
          <p:cNvPicPr>
            <a:picLocks noGrp="1" noChangeAspect="1"/>
          </p:cNvPicPr>
          <p:nvPr>
            <p:ph idx="1"/>
          </p:nvPr>
        </p:nvPicPr>
        <p:blipFill>
          <a:blip r:embed="rId2" cstate="print"/>
          <a:stretch>
            <a:fillRect/>
          </a:stretch>
        </p:blipFill>
        <p:spPr>
          <a:xfrm>
            <a:off x="1554691" y="1600200"/>
            <a:ext cx="6034617" cy="4525963"/>
          </a:xfrm>
        </p:spPr>
      </p:pic>
      <p:sp>
        <p:nvSpPr>
          <p:cNvPr id="4" name="Segnaposto numero diapositiva 3"/>
          <p:cNvSpPr>
            <a:spLocks noGrp="1"/>
          </p:cNvSpPr>
          <p:nvPr>
            <p:ph type="sldNum" sz="quarter" idx="12"/>
          </p:nvPr>
        </p:nvSpPr>
        <p:spPr/>
        <p:txBody>
          <a:bodyPr/>
          <a:lstStyle/>
          <a:p>
            <a:fld id="{E7A41E1B-4F70-4964-A407-84C68BE8251C}" type="slidenum">
              <a:rPr lang="it-IT" smtClean="0"/>
              <a:pPr/>
              <a:t>1</a:t>
            </a:fld>
            <a:endParaRPr lang="it-IT"/>
          </a:p>
        </p:txBody>
      </p:sp>
      <p:sp>
        <p:nvSpPr>
          <p:cNvPr id="6" name="Rectangle 1028"/>
          <p:cNvSpPr>
            <a:spLocks noChangeArrowheads="1"/>
          </p:cNvSpPr>
          <p:nvPr/>
        </p:nvSpPr>
        <p:spPr bwMode="auto">
          <a:xfrm rot="844065">
            <a:off x="4257856" y="2613573"/>
            <a:ext cx="615553" cy="1743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a:spAutoFit/>
          </a:bodyPr>
          <a:lstStyle/>
          <a:p>
            <a:pPr algn="ctr"/>
            <a:r>
              <a:rPr lang="it-IT" sz="1400" b="1" dirty="0">
                <a:solidFill>
                  <a:srgbClr val="FF0000"/>
                </a:solidFill>
                <a:latin typeface="Comic Sans MS" pitchFamily="66" charset="0"/>
                <a:cs typeface="Times New Roman" pitchFamily="18" charset="0"/>
              </a:rPr>
              <a:t>CERTIFICATO MEDICO</a:t>
            </a:r>
            <a:endParaRPr lang="it-IT" b="1" dirty="0">
              <a:solidFill>
                <a:srgbClr val="FF0000"/>
              </a:solidFill>
              <a:latin typeface="Comic Sans MS" pitchFamily="66" charset="0"/>
              <a:cs typeface="Times New Roman" pitchFamily="18" charset="0"/>
            </a:endParaRPr>
          </a:p>
        </p:txBody>
      </p:sp>
    </p:spTree>
    <p:extLst>
      <p:ext uri="{BB962C8B-B14F-4D97-AF65-F5344CB8AC3E}">
        <p14:creationId xmlns:p14="http://schemas.microsoft.com/office/powerpoint/2010/main" val="622321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611560" y="1783357"/>
            <a:ext cx="8229600" cy="4525963"/>
          </a:xfrm>
        </p:spPr>
        <p:txBody>
          <a:bodyPr/>
          <a:lstStyle/>
          <a:p>
            <a:pPr marL="0" indent="0">
              <a:buNone/>
            </a:pPr>
            <a:r>
              <a:rPr lang="it-IT" b="1" dirty="0" smtClean="0"/>
              <a:t>Il medico quindi deve redigere il certificato solo con affermazioni che egli constata direttamente. Non deve compilare il certificato sulla base di quanto gli viene riferito o su fatti che non è  in grado di constatare .</a:t>
            </a:r>
            <a:endParaRPr lang="it-IT" b="1" dirty="0"/>
          </a:p>
        </p:txBody>
      </p:sp>
    </p:spTree>
    <p:extLst>
      <p:ext uri="{BB962C8B-B14F-4D97-AF65-F5344CB8AC3E}">
        <p14:creationId xmlns:p14="http://schemas.microsoft.com/office/powerpoint/2010/main" val="1902572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92500"/>
          </a:bodyPr>
          <a:lstStyle/>
          <a:p>
            <a:r>
              <a:rPr lang="it-IT" b="1" dirty="0"/>
              <a:t>Il medico non può rilasciare il certificato sulla</a:t>
            </a:r>
          </a:p>
          <a:p>
            <a:pPr marL="0" indent="0">
              <a:buNone/>
            </a:pPr>
            <a:r>
              <a:rPr lang="it-IT" b="1" dirty="0"/>
              <a:t>base di quanto riferitogli da terzi o su quanto egli</a:t>
            </a:r>
          </a:p>
          <a:p>
            <a:pPr marL="0" indent="0">
              <a:buNone/>
            </a:pPr>
            <a:r>
              <a:rPr lang="it-IT" b="1" dirty="0"/>
              <a:t>non abbia constatato. Poiché il certificato è</a:t>
            </a:r>
          </a:p>
          <a:p>
            <a:pPr marL="0" indent="0">
              <a:buNone/>
            </a:pPr>
            <a:r>
              <a:rPr lang="it-IT" b="1" dirty="0"/>
              <a:t>redatto previa richiesta del paziente e può</a:t>
            </a:r>
          </a:p>
          <a:p>
            <a:pPr marL="0" indent="0">
              <a:buNone/>
            </a:pPr>
            <a:r>
              <a:rPr lang="it-IT" b="1" dirty="0"/>
              <a:t>riportare sintomi riferiti dallo stesso, non sempre</a:t>
            </a:r>
          </a:p>
          <a:p>
            <a:pPr marL="0" indent="0">
              <a:buNone/>
            </a:pPr>
            <a:r>
              <a:rPr lang="it-IT" b="1" dirty="0"/>
              <a:t>obiettivabili, il medico deve distinguere tra quanto</a:t>
            </a:r>
          </a:p>
          <a:p>
            <a:pPr marL="0" indent="0">
              <a:buNone/>
            </a:pPr>
            <a:r>
              <a:rPr lang="it-IT" b="1" dirty="0"/>
              <a:t>obiettivamente da lui riscontrato e quanto riferito</a:t>
            </a:r>
          </a:p>
        </p:txBody>
      </p:sp>
      <p:sp>
        <p:nvSpPr>
          <p:cNvPr id="4" name="Segnaposto numero diapositiva 3"/>
          <p:cNvSpPr>
            <a:spLocks noGrp="1"/>
          </p:cNvSpPr>
          <p:nvPr>
            <p:ph type="sldNum" sz="quarter" idx="12"/>
          </p:nvPr>
        </p:nvSpPr>
        <p:spPr/>
        <p:txBody>
          <a:bodyPr/>
          <a:lstStyle/>
          <a:p>
            <a:fld id="{E7A41E1B-4F70-4964-A407-84C68BE8251C}" type="slidenum">
              <a:rPr lang="it-IT" smtClean="0"/>
              <a:pPr/>
              <a:t>11</a:t>
            </a:fld>
            <a:endParaRPr lang="it-IT"/>
          </a:p>
        </p:txBody>
      </p:sp>
    </p:spTree>
    <p:extLst>
      <p:ext uri="{BB962C8B-B14F-4D97-AF65-F5344CB8AC3E}">
        <p14:creationId xmlns:p14="http://schemas.microsoft.com/office/powerpoint/2010/main" val="330579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457200" y="2071389"/>
            <a:ext cx="8229600" cy="4525963"/>
          </a:xfrm>
        </p:spPr>
        <p:txBody>
          <a:bodyPr>
            <a:normAutofit/>
          </a:bodyPr>
          <a:lstStyle/>
          <a:p>
            <a:pPr marL="0" indent="0">
              <a:buNone/>
            </a:pPr>
            <a:r>
              <a:rPr lang="it-IT" b="1" dirty="0" smtClean="0"/>
              <a:t>Viene </a:t>
            </a:r>
            <a:r>
              <a:rPr lang="it-IT" b="1" dirty="0"/>
              <a:t>precisato che il </a:t>
            </a:r>
            <a:r>
              <a:rPr lang="it-IT" b="1" dirty="0" smtClean="0"/>
              <a:t>medico non </a:t>
            </a:r>
            <a:r>
              <a:rPr lang="it-IT" b="1" dirty="0"/>
              <a:t>può rifiutarsi di redigere e consegnare </a:t>
            </a:r>
            <a:r>
              <a:rPr lang="it-IT" b="1" dirty="0" smtClean="0"/>
              <a:t>un certificato </a:t>
            </a:r>
            <a:r>
              <a:rPr lang="it-IT" b="1" dirty="0"/>
              <a:t>al paziente che ne fa richiesta, ma </a:t>
            </a:r>
            <a:r>
              <a:rPr lang="it-IT" b="1" dirty="0" smtClean="0"/>
              <a:t>ha il </a:t>
            </a:r>
            <a:r>
              <a:rPr lang="it-IT" b="1" dirty="0"/>
              <a:t>dovere di rifiutarlo a persone diverse </a:t>
            </a:r>
            <a:r>
              <a:rPr lang="it-IT" b="1" dirty="0" smtClean="0"/>
              <a:t>dal paziente</a:t>
            </a:r>
            <a:r>
              <a:rPr lang="it-IT" b="1" dirty="0"/>
              <a:t>, quando violerebbe il </a:t>
            </a:r>
            <a:r>
              <a:rPr lang="it-IT" b="1" dirty="0" smtClean="0"/>
              <a:t>segreto professionale </a:t>
            </a:r>
            <a:r>
              <a:rPr lang="it-IT" b="1" dirty="0"/>
              <a:t>e tradirebbe comunque la fiducia </a:t>
            </a:r>
            <a:r>
              <a:rPr lang="it-IT" b="1" dirty="0" smtClean="0"/>
              <a:t>del paziente </a:t>
            </a:r>
            <a:r>
              <a:rPr lang="it-IT" b="1" dirty="0"/>
              <a:t>medesimo.</a:t>
            </a:r>
          </a:p>
        </p:txBody>
      </p:sp>
      <p:sp>
        <p:nvSpPr>
          <p:cNvPr id="4" name="Segnaposto numero diapositiva 3"/>
          <p:cNvSpPr>
            <a:spLocks noGrp="1"/>
          </p:cNvSpPr>
          <p:nvPr>
            <p:ph type="sldNum" sz="quarter" idx="12"/>
          </p:nvPr>
        </p:nvSpPr>
        <p:spPr/>
        <p:txBody>
          <a:bodyPr/>
          <a:lstStyle/>
          <a:p>
            <a:fld id="{E7A41E1B-4F70-4964-A407-84C68BE8251C}" type="slidenum">
              <a:rPr lang="it-IT" smtClean="0"/>
              <a:pPr/>
              <a:t>12</a:t>
            </a:fld>
            <a:endParaRPr lang="it-IT"/>
          </a:p>
        </p:txBody>
      </p:sp>
    </p:spTree>
    <p:extLst>
      <p:ext uri="{BB962C8B-B14F-4D97-AF65-F5344CB8AC3E}">
        <p14:creationId xmlns:p14="http://schemas.microsoft.com/office/powerpoint/2010/main" val="1103490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5496" y="216024"/>
            <a:ext cx="7772400" cy="1124744"/>
          </a:xfrm>
        </p:spPr>
        <p:txBody>
          <a:bodyPr>
            <a:normAutofit/>
          </a:bodyPr>
          <a:lstStyle/>
          <a:p>
            <a:r>
              <a:rPr lang="it-IT" sz="3200" b="1" dirty="0" smtClean="0"/>
              <a:t>IL CERTIFICATO DEVE AFFERMARE IL VERO</a:t>
            </a:r>
            <a:endParaRPr lang="it-IT" sz="3200" b="1" dirty="0"/>
          </a:p>
        </p:txBody>
      </p:sp>
      <p:sp>
        <p:nvSpPr>
          <p:cNvPr id="3" name="Sottotitolo 2"/>
          <p:cNvSpPr>
            <a:spLocks noGrp="1"/>
          </p:cNvSpPr>
          <p:nvPr>
            <p:ph type="subTitle" idx="1"/>
          </p:nvPr>
        </p:nvSpPr>
        <p:spPr>
          <a:xfrm>
            <a:off x="1371600" y="1412776"/>
            <a:ext cx="6400800" cy="4176464"/>
          </a:xfrm>
        </p:spPr>
        <p:txBody>
          <a:bodyPr>
            <a:normAutofit/>
          </a:bodyPr>
          <a:lstStyle/>
          <a:p>
            <a:pPr algn="l"/>
            <a:r>
              <a:rPr lang="it-IT" sz="2400" dirty="0" smtClean="0">
                <a:solidFill>
                  <a:schemeClr val="tx1"/>
                </a:solidFill>
              </a:rPr>
              <a:t>E’ una frase scontata, ma l’abitudine inveterata in  contesti locali ad affermare “verità di comodo”, spesso addirittura su suggerimento di Enti e/o strutture che richiedono il certificato stesso, crea l’illusione di un’impunità generalizzata, concetto spesso inconsciamente avvalorato dalla mancanza di un’eventuale vantaggio personale e/o da quella che viene percepita come una sorta di “bontà” e di “umana comprensione” verso l’altro.</a:t>
            </a:r>
            <a:endParaRPr lang="it-IT" sz="2400" dirty="0">
              <a:solidFill>
                <a:schemeClr val="tx1"/>
              </a:solidFill>
            </a:endParaRPr>
          </a:p>
        </p:txBody>
      </p:sp>
      <p:sp>
        <p:nvSpPr>
          <p:cNvPr id="10" name="Segnaposto numero diapositiva 9"/>
          <p:cNvSpPr>
            <a:spLocks noGrp="1"/>
          </p:cNvSpPr>
          <p:nvPr>
            <p:ph type="sldNum" sz="quarter" idx="12"/>
          </p:nvPr>
        </p:nvSpPr>
        <p:spPr/>
        <p:txBody>
          <a:bodyPr/>
          <a:lstStyle/>
          <a:p>
            <a:fld id="{E7A41E1B-4F70-4964-A407-84C68BE8251C}" type="slidenum">
              <a:rPr lang="it-IT" smtClean="0"/>
              <a:pPr/>
              <a:t>13</a:t>
            </a:fld>
            <a:endParaRPr lang="it-IT"/>
          </a:p>
        </p:txBody>
      </p:sp>
    </p:spTree>
    <p:extLst>
      <p:ext uri="{BB962C8B-B14F-4D97-AF65-F5344CB8AC3E}">
        <p14:creationId xmlns:p14="http://schemas.microsoft.com/office/powerpoint/2010/main" val="3995425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5496" y="216023"/>
            <a:ext cx="7052320" cy="980729"/>
          </a:xfrm>
        </p:spPr>
        <p:txBody>
          <a:bodyPr>
            <a:normAutofit fontScale="90000"/>
          </a:bodyPr>
          <a:lstStyle/>
          <a:p>
            <a:r>
              <a:rPr lang="it-IT" sz="3200" b="1" dirty="0" smtClean="0"/>
              <a:t>IL CERTIFICATO DEVE AFFERMARE IL VERO</a:t>
            </a:r>
            <a:endParaRPr lang="it-IT" sz="3200" b="1" dirty="0"/>
          </a:p>
        </p:txBody>
      </p:sp>
      <p:sp>
        <p:nvSpPr>
          <p:cNvPr id="3" name="Sottotitolo 2"/>
          <p:cNvSpPr>
            <a:spLocks noGrp="1"/>
          </p:cNvSpPr>
          <p:nvPr>
            <p:ph type="subTitle" idx="1"/>
          </p:nvPr>
        </p:nvSpPr>
        <p:spPr>
          <a:xfrm>
            <a:off x="435496" y="1700808"/>
            <a:ext cx="7520880" cy="4824536"/>
          </a:xfrm>
        </p:spPr>
        <p:txBody>
          <a:bodyPr>
            <a:normAutofit/>
          </a:bodyPr>
          <a:lstStyle/>
          <a:p>
            <a:pPr algn="l"/>
            <a:r>
              <a:rPr lang="it-IT" sz="2400" dirty="0" smtClean="0">
                <a:solidFill>
                  <a:schemeClr val="tx1"/>
                </a:solidFill>
              </a:rPr>
              <a:t>Si ha spesso, in definitiva, l’impressione che “una mano lavi l’altra” e che, “con tante cose importanti di cui ci si deve interessare”,  nessuno possa mai “perdere tempo” con l’occuparsi di questioni così futili come l’accertamento sulla veridicità di un innocuo certificato medico, considerato che in realtà “fanno tutti così” e “non è mai successo niente”.</a:t>
            </a:r>
          </a:p>
          <a:p>
            <a:pPr algn="l"/>
            <a:r>
              <a:rPr lang="it-IT" sz="2400" dirty="0" smtClean="0">
                <a:solidFill>
                  <a:schemeClr val="tx1"/>
                </a:solidFill>
              </a:rPr>
              <a:t>Spesso, anzi, il medico scrupoloso è visto come “pignolo” ed “alle prime armi”, in poche parole con “scarsa esperienza di vita”…</a:t>
            </a:r>
            <a:endParaRPr lang="it-IT" sz="2400" dirty="0">
              <a:solidFill>
                <a:schemeClr val="tx1"/>
              </a:solidFill>
            </a:endParaRPr>
          </a:p>
        </p:txBody>
      </p:sp>
      <p:sp>
        <p:nvSpPr>
          <p:cNvPr id="10" name="Segnaposto numero diapositiva 9"/>
          <p:cNvSpPr>
            <a:spLocks noGrp="1"/>
          </p:cNvSpPr>
          <p:nvPr>
            <p:ph type="sldNum" sz="quarter" idx="12"/>
          </p:nvPr>
        </p:nvSpPr>
        <p:spPr/>
        <p:txBody>
          <a:bodyPr/>
          <a:lstStyle/>
          <a:p>
            <a:fld id="{E7A41E1B-4F70-4964-A407-84C68BE8251C}" type="slidenum">
              <a:rPr lang="it-IT" smtClean="0"/>
              <a:pPr/>
              <a:t>14</a:t>
            </a:fld>
            <a:endParaRPr lang="it-IT"/>
          </a:p>
        </p:txBody>
      </p:sp>
    </p:spTree>
    <p:extLst>
      <p:ext uri="{BB962C8B-B14F-4D97-AF65-F5344CB8AC3E}">
        <p14:creationId xmlns:p14="http://schemas.microsoft.com/office/powerpoint/2010/main" val="2607961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ln/>
        </p:spPr>
        <p:txBody>
          <a:bodyPr>
            <a:noAutofit/>
          </a:bodyPr>
          <a:lstStyle/>
          <a:p>
            <a:pPr>
              <a:lnSpc>
                <a:spcPct val="10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 pos="10134600" algn="l"/>
                <a:tab pos="10858500" algn="l"/>
              </a:tabLst>
            </a:pPr>
            <a:r>
              <a:rPr lang="it-IT" sz="4000" b="1" dirty="0" smtClean="0">
                <a:latin typeface="Calibri" pitchFamily="34" charset="0"/>
                <a:cs typeface="Calibri" pitchFamily="34" charset="0"/>
              </a:rPr>
              <a:t>LE TRE “C” DEL CERTIFICATO</a:t>
            </a:r>
            <a:endParaRPr lang="it-IT" sz="4000" b="1" dirty="0">
              <a:latin typeface="Calibri" pitchFamily="34" charset="0"/>
              <a:cs typeface="Calibri" pitchFamily="34" charset="0"/>
            </a:endParaRPr>
          </a:p>
        </p:txBody>
      </p:sp>
      <p:sp>
        <p:nvSpPr>
          <p:cNvPr id="7" name="Segnaposto contenuto 6"/>
          <p:cNvSpPr>
            <a:spLocks noGrp="1"/>
          </p:cNvSpPr>
          <p:nvPr>
            <p:ph idx="1"/>
          </p:nvPr>
        </p:nvSpPr>
        <p:spPr>
          <a:xfrm>
            <a:off x="457200" y="2104256"/>
            <a:ext cx="8229600" cy="2692896"/>
          </a:xfrm>
        </p:spPr>
        <p:txBody>
          <a:bodyPr/>
          <a:lstStyle/>
          <a:p>
            <a:pPr>
              <a:lnSpc>
                <a:spcPct val="105000"/>
              </a:lnSpc>
              <a:spcAft>
                <a:spcPct val="0"/>
              </a:spcAft>
              <a:tabLst>
                <a:tab pos="338138"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b="1" i="1" u="sng" dirty="0">
                <a:latin typeface="Calibri" pitchFamily="34" charset="0"/>
                <a:cs typeface="Calibri" pitchFamily="34" charset="0"/>
              </a:rPr>
              <a:t>C</a:t>
            </a:r>
            <a:r>
              <a:rPr lang="it-IT" b="1" dirty="0">
                <a:latin typeface="Calibri" pitchFamily="34" charset="0"/>
                <a:cs typeface="Calibri" pitchFamily="34" charset="0"/>
              </a:rPr>
              <a:t>hiaro nella grafia e nella terminologia</a:t>
            </a:r>
          </a:p>
          <a:p>
            <a:pPr>
              <a:lnSpc>
                <a:spcPct val="105000"/>
              </a:lnSpc>
              <a:spcAft>
                <a:spcPct val="0"/>
              </a:spcAft>
              <a:tabLst>
                <a:tab pos="338138"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b="1" i="1" u="sng" dirty="0">
                <a:latin typeface="Calibri" pitchFamily="34" charset="0"/>
                <a:cs typeface="Calibri" pitchFamily="34" charset="0"/>
              </a:rPr>
              <a:t>C</a:t>
            </a:r>
            <a:r>
              <a:rPr lang="it-IT" b="1" dirty="0">
                <a:latin typeface="Calibri" pitchFamily="34" charset="0"/>
                <a:cs typeface="Calibri" pitchFamily="34" charset="0"/>
              </a:rPr>
              <a:t>omprensibile senza pericoli di ambiguità  </a:t>
            </a:r>
          </a:p>
          <a:p>
            <a:pPr>
              <a:lnSpc>
                <a:spcPct val="105000"/>
              </a:lnSpc>
              <a:spcAft>
                <a:spcPct val="0"/>
              </a:spcAft>
              <a:tabLst>
                <a:tab pos="338138"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b="1" i="1" u="sng" dirty="0">
                <a:latin typeface="Calibri" pitchFamily="34" charset="0"/>
                <a:cs typeface="Calibri" pitchFamily="34" charset="0"/>
              </a:rPr>
              <a:t>C</a:t>
            </a:r>
            <a:r>
              <a:rPr lang="it-IT" b="1" dirty="0">
                <a:latin typeface="Calibri" pitchFamily="34" charset="0"/>
                <a:cs typeface="Calibri" pitchFamily="34" charset="0"/>
              </a:rPr>
              <a:t>orrispondente a quanto obiettivato dal           medico con quanto dichiarato per iscritto. </a:t>
            </a:r>
          </a:p>
          <a:p>
            <a:pPr marL="0" indent="0">
              <a:lnSpc>
                <a:spcPct val="105000"/>
              </a:lnSpc>
              <a:spcAft>
                <a:spcPct val="0"/>
              </a:spcAft>
              <a:buNone/>
              <a:tabLst>
                <a:tab pos="338138"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sz="2400" b="1" dirty="0">
              <a:latin typeface="Calibri" pitchFamily="34" charset="0"/>
              <a:cs typeface="Calibri" pitchFamily="34" charset="0"/>
            </a:endParaRPr>
          </a:p>
          <a:p>
            <a:endParaRPr lang="it-IT" b="1" dirty="0">
              <a:latin typeface="Calibri" pitchFamily="34" charset="0"/>
              <a:cs typeface="Calibri" pitchFamily="34" charset="0"/>
            </a:endParaRPr>
          </a:p>
        </p:txBody>
      </p:sp>
      <p:sp>
        <p:nvSpPr>
          <p:cNvPr id="8" name="Rettangolo 7"/>
          <p:cNvSpPr/>
          <p:nvPr/>
        </p:nvSpPr>
        <p:spPr>
          <a:xfrm>
            <a:off x="1493912" y="4715676"/>
            <a:ext cx="5742384" cy="1449628"/>
          </a:xfrm>
          <a:prstGeom prst="rect">
            <a:avLst/>
          </a:prstGeom>
          <a:solidFill>
            <a:schemeClr val="accent1">
              <a:lumMod val="20000"/>
              <a:lumOff val="80000"/>
            </a:schemeClr>
          </a:solidFill>
        </p:spPr>
        <p:txBody>
          <a:bodyPr wrap="square">
            <a:spAutoFit/>
          </a:bodyPr>
          <a:lstStyle/>
          <a:p>
            <a:pPr algn="just">
              <a:lnSpc>
                <a:spcPct val="105000"/>
              </a:lnSpc>
              <a:spcAft>
                <a:spcPct val="0"/>
              </a:spcAft>
              <a:tabLst>
                <a:tab pos="338138"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it-IT" sz="2800" i="1" dirty="0">
                <a:effectLst>
                  <a:outerShdw blurRad="38100" dist="38100" dir="2700000" algn="tl">
                    <a:srgbClr val="000000">
                      <a:alpha val="43137"/>
                    </a:srgbClr>
                  </a:outerShdw>
                </a:effectLst>
                <a:latin typeface="Franklin Gothic Book" pitchFamily="32" charset="0"/>
              </a:rPr>
              <a:t>Alcuni certificati possono </a:t>
            </a:r>
            <a:r>
              <a:rPr lang="it-IT" sz="2800" i="1" dirty="0" smtClean="0">
                <a:effectLst>
                  <a:outerShdw blurRad="38100" dist="38100" dir="2700000" algn="tl">
                    <a:srgbClr val="000000">
                      <a:alpha val="43137"/>
                    </a:srgbClr>
                  </a:outerShdw>
                </a:effectLst>
                <a:latin typeface="Franklin Gothic Book" pitchFamily="32" charset="0"/>
              </a:rPr>
              <a:t> </a:t>
            </a:r>
            <a:r>
              <a:rPr lang="it-IT" sz="2800" i="1" dirty="0">
                <a:effectLst>
                  <a:outerShdw blurRad="38100" dist="38100" dir="2700000" algn="tl">
                    <a:srgbClr val="000000">
                      <a:alpha val="43137"/>
                    </a:srgbClr>
                  </a:outerShdw>
                </a:effectLst>
                <a:latin typeface="Franklin Gothic Book" pitchFamily="32" charset="0"/>
              </a:rPr>
              <a:t>fare  a meno  dell'esame obiettivo?   SI</a:t>
            </a:r>
          </a:p>
          <a:p>
            <a:pPr algn="just">
              <a:lnSpc>
                <a:spcPct val="105000"/>
              </a:lnSpc>
              <a:spcAft>
                <a:spcPct val="0"/>
              </a:spcAft>
              <a:tabLst>
                <a:tab pos="338138"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it-IT" sz="2800" i="1" dirty="0">
              <a:effectLst>
                <a:outerShdw blurRad="38100" dist="38100" dir="2700000" algn="tl">
                  <a:srgbClr val="000000">
                    <a:alpha val="43137"/>
                  </a:srgbClr>
                </a:outerShdw>
              </a:effectLst>
              <a:latin typeface="Franklin Gothic Book" pitchFamily="32" charset="0"/>
            </a:endParaRPr>
          </a:p>
        </p:txBody>
      </p:sp>
    </p:spTree>
    <p:extLst>
      <p:ext uri="{BB962C8B-B14F-4D97-AF65-F5344CB8AC3E}">
        <p14:creationId xmlns:p14="http://schemas.microsoft.com/office/powerpoint/2010/main" val="4001431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1"/>
            <a:ext cx="7772400" cy="1052736"/>
          </a:xfrm>
        </p:spPr>
        <p:txBody>
          <a:bodyPr>
            <a:normAutofit fontScale="90000"/>
          </a:bodyPr>
          <a:lstStyle/>
          <a:p>
            <a:r>
              <a:rPr lang="it-IT" sz="3200" b="1" dirty="0" smtClean="0"/>
              <a:t>Alcuni avvertimenti e suggerimenti per la redazione:</a:t>
            </a:r>
            <a:endParaRPr lang="it-IT" sz="3200" b="1" dirty="0"/>
          </a:p>
        </p:txBody>
      </p:sp>
      <p:sp>
        <p:nvSpPr>
          <p:cNvPr id="3" name="Sottotitolo 2"/>
          <p:cNvSpPr>
            <a:spLocks noGrp="1"/>
          </p:cNvSpPr>
          <p:nvPr>
            <p:ph type="subTitle" idx="1"/>
          </p:nvPr>
        </p:nvSpPr>
        <p:spPr>
          <a:xfrm>
            <a:off x="395536" y="980728"/>
            <a:ext cx="6912768" cy="4536504"/>
          </a:xfrm>
        </p:spPr>
        <p:txBody>
          <a:bodyPr>
            <a:normAutofit fontScale="25000" lnSpcReduction="20000"/>
          </a:bodyPr>
          <a:lstStyle/>
          <a:p>
            <a:pPr algn="l">
              <a:buFont typeface="Arial" pitchFamily="34" charset="0"/>
              <a:buChar char="•"/>
            </a:pPr>
            <a:r>
              <a:rPr lang="it-IT" sz="9200" dirty="0" smtClean="0">
                <a:solidFill>
                  <a:schemeClr val="tx1"/>
                </a:solidFill>
              </a:rPr>
              <a:t>Il certificato deve essere leggibile e comprensibile per tutti</a:t>
            </a:r>
          </a:p>
          <a:p>
            <a:pPr algn="l">
              <a:buFont typeface="Arial" pitchFamily="34" charset="0"/>
              <a:buChar char="•"/>
            </a:pPr>
            <a:r>
              <a:rPr lang="it-IT" sz="9200" dirty="0" smtClean="0">
                <a:solidFill>
                  <a:schemeClr val="tx1"/>
                </a:solidFill>
              </a:rPr>
              <a:t>La data non deve MAI essere diversa da quella dell’effettivo rilascio</a:t>
            </a:r>
          </a:p>
          <a:p>
            <a:pPr algn="l">
              <a:buFont typeface="Arial" pitchFamily="34" charset="0"/>
              <a:buChar char="•"/>
            </a:pPr>
            <a:r>
              <a:rPr lang="it-IT" sz="9200" dirty="0" smtClean="0">
                <a:solidFill>
                  <a:schemeClr val="tx1"/>
                </a:solidFill>
              </a:rPr>
              <a:t>Dovrebbero essere evitati eccessivi tecnicismi, abbreviazioni, acronimi</a:t>
            </a:r>
          </a:p>
          <a:p>
            <a:pPr algn="l">
              <a:buFont typeface="Arial" pitchFamily="34" charset="0"/>
              <a:buChar char="•"/>
            </a:pPr>
            <a:r>
              <a:rPr lang="it-IT" sz="9200" dirty="0" smtClean="0">
                <a:solidFill>
                  <a:schemeClr val="tx1"/>
                </a:solidFill>
              </a:rPr>
              <a:t>La forma dovrebbe essere ben curata sia per non esporsi a critiche che, soprattutto, per evitare interpretazioni errate</a:t>
            </a:r>
          </a:p>
          <a:p>
            <a:pPr algn="l">
              <a:buFont typeface="Arial" pitchFamily="34" charset="0"/>
              <a:buChar char="•"/>
            </a:pPr>
            <a:r>
              <a:rPr lang="it-IT" sz="9200" dirty="0" smtClean="0">
                <a:solidFill>
                  <a:schemeClr val="tx1"/>
                </a:solidFill>
              </a:rPr>
              <a:t>E’ meglio riportare la prognosi sotto forma di data dell'ultimo giorno di malattia piuttosto che come numero di giorni , in quest’ultimo caso il conteggio comprende il giorno del rilascio</a:t>
            </a:r>
          </a:p>
          <a:p>
            <a:pPr algn="l">
              <a:buFont typeface="Arial" pitchFamily="34" charset="0"/>
              <a:buChar char="•"/>
            </a:pPr>
            <a:r>
              <a:rPr lang="it-IT" sz="9200" dirty="0" smtClean="0">
                <a:solidFill>
                  <a:schemeClr val="tx1"/>
                </a:solidFill>
              </a:rPr>
              <a:t>Deve essere ben distinto ciò che è stato dichiarato dal paziente da ciò che è stato constatato dal medico </a:t>
            </a:r>
          </a:p>
          <a:p>
            <a:endParaRPr lang="it-IT" sz="2400" dirty="0">
              <a:solidFill>
                <a:schemeClr val="tx1"/>
              </a:solidFill>
            </a:endParaRPr>
          </a:p>
        </p:txBody>
      </p:sp>
      <p:pic>
        <p:nvPicPr>
          <p:cNvPr id="70658" name="Picture 2" descr="http://ts3.mm.bing.net/images/thumbnail.aspx?q=546388321150&amp;id=6438fb98214d77533de887a1055f8f42&amp;url=http%3a%2f%2fwww.zanichelli.it%2ffileadmin%2fcatalogo%2fassets%2fm40001.9788808060815.jpg"/>
          <p:cNvPicPr>
            <a:picLocks noChangeAspect="1" noChangeArrowheads="1"/>
          </p:cNvPicPr>
          <p:nvPr/>
        </p:nvPicPr>
        <p:blipFill>
          <a:blip r:embed="rId2" cstate="print"/>
          <a:srcRect/>
          <a:stretch>
            <a:fillRect/>
          </a:stretch>
        </p:blipFill>
        <p:spPr bwMode="auto">
          <a:xfrm>
            <a:off x="7452320" y="1124744"/>
            <a:ext cx="1691680" cy="2376264"/>
          </a:xfrm>
          <a:prstGeom prst="rect">
            <a:avLst/>
          </a:prstGeom>
          <a:noFill/>
        </p:spPr>
      </p:pic>
      <p:sp>
        <p:nvSpPr>
          <p:cNvPr id="10" name="Segnaposto numero diapositiva 9"/>
          <p:cNvSpPr>
            <a:spLocks noGrp="1"/>
          </p:cNvSpPr>
          <p:nvPr>
            <p:ph type="sldNum" sz="quarter" idx="12"/>
          </p:nvPr>
        </p:nvSpPr>
        <p:spPr/>
        <p:txBody>
          <a:bodyPr/>
          <a:lstStyle/>
          <a:p>
            <a:fld id="{E7A41E1B-4F70-4964-A407-84C68BE8251C}" type="slidenum">
              <a:rPr lang="it-IT" smtClean="0"/>
              <a:pPr/>
              <a:t>16</a:t>
            </a:fld>
            <a:endParaRPr lang="it-IT"/>
          </a:p>
        </p:txBody>
      </p:sp>
    </p:spTree>
    <p:extLst>
      <p:ext uri="{BB962C8B-B14F-4D97-AF65-F5344CB8AC3E}">
        <p14:creationId xmlns:p14="http://schemas.microsoft.com/office/powerpoint/2010/main" val="29745305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27584" y="0"/>
            <a:ext cx="7772400" cy="1470025"/>
          </a:xfrm>
        </p:spPr>
        <p:txBody>
          <a:bodyPr>
            <a:normAutofit/>
          </a:bodyPr>
          <a:lstStyle/>
          <a:p>
            <a:r>
              <a:rPr lang="it-IT" sz="3200" b="1" dirty="0" smtClean="0"/>
              <a:t>CHE COSA DEVE CONTENERE UN CERTIFICATO?</a:t>
            </a:r>
            <a:endParaRPr lang="it-IT" sz="3200" b="1" dirty="0"/>
          </a:p>
        </p:txBody>
      </p:sp>
      <p:sp>
        <p:nvSpPr>
          <p:cNvPr id="3" name="Sottotitolo 2"/>
          <p:cNvSpPr>
            <a:spLocks noGrp="1"/>
          </p:cNvSpPr>
          <p:nvPr>
            <p:ph type="subTitle" idx="1"/>
          </p:nvPr>
        </p:nvSpPr>
        <p:spPr>
          <a:xfrm>
            <a:off x="1403648" y="1844824"/>
            <a:ext cx="6400800" cy="4680520"/>
          </a:xfrm>
        </p:spPr>
        <p:txBody>
          <a:bodyPr>
            <a:normAutofit/>
          </a:bodyPr>
          <a:lstStyle/>
          <a:p>
            <a:pPr algn="l">
              <a:buFont typeface="Arial" pitchFamily="34" charset="0"/>
              <a:buChar char="•"/>
            </a:pPr>
            <a:r>
              <a:rPr lang="it-IT" sz="2400" dirty="0" smtClean="0">
                <a:solidFill>
                  <a:schemeClr val="tx1"/>
                </a:solidFill>
              </a:rPr>
              <a:t> nome e cognome del medico, meglio se con indicazioni che ne facilitino la reperibilità (indirizzo e numero di telefono)</a:t>
            </a:r>
          </a:p>
          <a:p>
            <a:pPr algn="l">
              <a:buFont typeface="Arial" pitchFamily="34" charset="0"/>
              <a:buChar char="•"/>
            </a:pPr>
            <a:r>
              <a:rPr lang="it-IT" sz="2400" dirty="0" smtClean="0">
                <a:solidFill>
                  <a:schemeClr val="tx1"/>
                </a:solidFill>
              </a:rPr>
              <a:t> data  e  luogo del rilascio </a:t>
            </a:r>
          </a:p>
          <a:p>
            <a:pPr algn="l">
              <a:buFont typeface="Arial" pitchFamily="34" charset="0"/>
              <a:buChar char="•"/>
            </a:pPr>
            <a:r>
              <a:rPr lang="it-IT" sz="2400" dirty="0" smtClean="0">
                <a:solidFill>
                  <a:schemeClr val="tx1"/>
                </a:solidFill>
              </a:rPr>
              <a:t> nome e cognome del soggetto cui si riferisce il  certificato, meglio se con l'aggiunta di data e luogo di nascita per evitare omonimie</a:t>
            </a:r>
          </a:p>
          <a:p>
            <a:pPr algn="l">
              <a:buFont typeface="Arial" pitchFamily="34" charset="0"/>
              <a:buChar char="•"/>
            </a:pPr>
            <a:r>
              <a:rPr lang="it-IT" sz="2400" dirty="0" smtClean="0">
                <a:solidFill>
                  <a:schemeClr val="tx1"/>
                </a:solidFill>
              </a:rPr>
              <a:t> firma del medico (per esteso)</a:t>
            </a:r>
          </a:p>
          <a:p>
            <a:endParaRPr lang="it-IT" sz="2400" dirty="0">
              <a:solidFill>
                <a:schemeClr val="tx1"/>
              </a:solidFill>
            </a:endParaRPr>
          </a:p>
        </p:txBody>
      </p:sp>
      <p:pic>
        <p:nvPicPr>
          <p:cNvPr id="77826" name="Picture 2" descr="http://ts1.mm.bing.net/images/thumbnail.aspx?q=646720130304&amp;id=5e7baa24a8fd1f59effb9d26ec5ec907&amp;url=http%3a%2f%2fwww.coroperosi.it%2fcarta%2520d'identita.jpg"/>
          <p:cNvPicPr>
            <a:picLocks noChangeAspect="1" noChangeArrowheads="1"/>
          </p:cNvPicPr>
          <p:nvPr/>
        </p:nvPicPr>
        <p:blipFill>
          <a:blip r:embed="rId2" cstate="print"/>
          <a:srcRect/>
          <a:stretch>
            <a:fillRect/>
          </a:stretch>
        </p:blipFill>
        <p:spPr bwMode="auto">
          <a:xfrm>
            <a:off x="7668344" y="1700808"/>
            <a:ext cx="1115616" cy="1728192"/>
          </a:xfrm>
          <a:prstGeom prst="rect">
            <a:avLst/>
          </a:prstGeom>
          <a:noFill/>
        </p:spPr>
      </p:pic>
      <p:pic>
        <p:nvPicPr>
          <p:cNvPr id="77830" name="Picture 6" descr="http://ts2.mm.bing.net/images/thumbnail.aspx?q=525585550477&amp;id=bbcaf2ffa165cd2f638495252c43fe59&amp;url=http%3a%2f%2fwww.habanaupec.cubasi.cu%2fdiscu%25206%2fFirma%2520Fidel.gif"/>
          <p:cNvPicPr>
            <a:picLocks noChangeAspect="1" noChangeArrowheads="1"/>
          </p:cNvPicPr>
          <p:nvPr/>
        </p:nvPicPr>
        <p:blipFill>
          <a:blip r:embed="rId3" cstate="print"/>
          <a:srcRect/>
          <a:stretch>
            <a:fillRect/>
          </a:stretch>
        </p:blipFill>
        <p:spPr bwMode="auto">
          <a:xfrm>
            <a:off x="6876256" y="4509120"/>
            <a:ext cx="2065412" cy="864097"/>
          </a:xfrm>
          <a:prstGeom prst="rect">
            <a:avLst/>
          </a:prstGeom>
          <a:noFill/>
        </p:spPr>
      </p:pic>
      <p:sp>
        <p:nvSpPr>
          <p:cNvPr id="10" name="Segnaposto numero diapositiva 9"/>
          <p:cNvSpPr>
            <a:spLocks noGrp="1"/>
          </p:cNvSpPr>
          <p:nvPr>
            <p:ph type="sldNum" sz="quarter" idx="12"/>
          </p:nvPr>
        </p:nvSpPr>
        <p:spPr/>
        <p:txBody>
          <a:bodyPr/>
          <a:lstStyle/>
          <a:p>
            <a:fld id="{E7A41E1B-4F70-4964-A407-84C68BE8251C}" type="slidenum">
              <a:rPr lang="it-IT" smtClean="0"/>
              <a:pPr/>
              <a:t>17</a:t>
            </a:fld>
            <a:endParaRPr lang="it-IT"/>
          </a:p>
        </p:txBody>
      </p:sp>
    </p:spTree>
    <p:extLst>
      <p:ext uri="{BB962C8B-B14F-4D97-AF65-F5344CB8AC3E}">
        <p14:creationId xmlns:p14="http://schemas.microsoft.com/office/powerpoint/2010/main" val="40644803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075240" cy="936104"/>
          </a:xfrm>
        </p:spPr>
        <p:txBody>
          <a:bodyPr>
            <a:normAutofit/>
          </a:bodyPr>
          <a:lstStyle/>
          <a:p>
            <a:r>
              <a:rPr lang="it-IT" sz="3600" dirty="0" smtClean="0"/>
              <a:t>REATI CONNESSI ALLA CERTIFICAZIONE</a:t>
            </a:r>
            <a:endParaRPr lang="it-IT" sz="3600" dirty="0"/>
          </a:p>
        </p:txBody>
      </p:sp>
      <p:sp>
        <p:nvSpPr>
          <p:cNvPr id="3" name="Segnaposto contenuto 2"/>
          <p:cNvSpPr>
            <a:spLocks noGrp="1"/>
          </p:cNvSpPr>
          <p:nvPr>
            <p:ph idx="1"/>
          </p:nvPr>
        </p:nvSpPr>
        <p:spPr>
          <a:xfrm>
            <a:off x="179512" y="836712"/>
            <a:ext cx="8640960" cy="5472608"/>
          </a:xfrm>
        </p:spPr>
        <p:txBody>
          <a:bodyPr>
            <a:noAutofit/>
          </a:bodyPr>
          <a:lstStyle/>
          <a:p>
            <a:r>
              <a:rPr lang="it-IT" sz="2400" dirty="0" smtClean="0"/>
              <a:t>FALSO MATERIALE </a:t>
            </a:r>
            <a:r>
              <a:rPr lang="it-IT" sz="1600" b="1" dirty="0" smtClean="0"/>
              <a:t>Il </a:t>
            </a:r>
            <a:r>
              <a:rPr lang="it-IT" sz="1600" b="1" dirty="0"/>
              <a:t>medico con funzioni pubbliche </a:t>
            </a:r>
            <a:r>
              <a:rPr lang="it-IT" sz="1600" dirty="0"/>
              <a:t>risponde di falso materiale (art. 476 c.p. in atto pubblico e art. 477 c.p. in </a:t>
            </a:r>
            <a:r>
              <a:rPr lang="it-IT" sz="1600" dirty="0" smtClean="0"/>
              <a:t>certificazione amministrativa</a:t>
            </a:r>
            <a:r>
              <a:rPr lang="it-IT" sz="1600" dirty="0"/>
              <a:t>) se nella redazione del certificato commette alterazioni o contraffazioni mediante cancellature, abrasioni</a:t>
            </a:r>
            <a:r>
              <a:rPr lang="it-IT" sz="1600" dirty="0" smtClean="0"/>
              <a:t>, aggiunte </a:t>
            </a:r>
            <a:r>
              <a:rPr lang="it-IT" sz="1600" dirty="0"/>
              <a:t>successive miranti a far apparire adempiute le condizioni richieste per la sua validità</a:t>
            </a:r>
            <a:r>
              <a:rPr lang="it-IT" sz="1600" dirty="0" smtClean="0"/>
              <a:t>.</a:t>
            </a:r>
          </a:p>
          <a:p>
            <a:r>
              <a:rPr lang="it-IT" sz="2400" dirty="0" smtClean="0"/>
              <a:t>FALSO IDEOLOGICO </a:t>
            </a:r>
            <a:r>
              <a:rPr lang="it-IT" sz="1600" b="1" dirty="0"/>
              <a:t>Il medico con funzioni pubbliche </a:t>
            </a:r>
            <a:r>
              <a:rPr lang="it-IT" sz="1600" dirty="0"/>
              <a:t>risponde di falso ideologico (art. 479 c.p. in atto pubblico e art. 480 c.p. </a:t>
            </a:r>
            <a:r>
              <a:rPr lang="it-IT" sz="1600" dirty="0" smtClean="0"/>
              <a:t>in certificazione </a:t>
            </a:r>
            <a:r>
              <a:rPr lang="it-IT" sz="1600" dirty="0"/>
              <a:t>amministrativa) se il giudizio diagnostico espresso nel certificato medico si fonda su fatti </a:t>
            </a:r>
            <a:r>
              <a:rPr lang="it-IT" sz="1600" dirty="0" smtClean="0"/>
              <a:t>esplicitamente dichiarati </a:t>
            </a:r>
            <a:r>
              <a:rPr lang="it-IT" sz="1600" dirty="0"/>
              <a:t>o implicitamente contenuti nel giudizio stesso, che siano non rispondenti al vero, sempre che ciò sia </a:t>
            </a:r>
            <a:r>
              <a:rPr lang="it-IT" sz="1600" dirty="0" smtClean="0"/>
              <a:t>conosciuto da </a:t>
            </a:r>
            <a:r>
              <a:rPr lang="it-IT" sz="1600" dirty="0"/>
              <a:t>colui che ne fa attestazione, secondo la sentenza n. 11482 del 24.5.1977 della Cassazione, sez. VI</a:t>
            </a:r>
            <a:r>
              <a:rPr lang="it-IT" sz="1600" dirty="0" smtClean="0"/>
              <a:t>.</a:t>
            </a:r>
          </a:p>
          <a:p>
            <a:r>
              <a:rPr lang="it-IT" sz="2400" dirty="0" smtClean="0"/>
              <a:t>TRUFFA</a:t>
            </a:r>
            <a:r>
              <a:rPr lang="it-IT" sz="1600" dirty="0" smtClean="0"/>
              <a:t> </a:t>
            </a:r>
            <a:r>
              <a:rPr lang="it-IT" sz="1600" b="1" dirty="0"/>
              <a:t>Il certificato medico può determinare la costituzione di diritti a favore del richiedente </a:t>
            </a:r>
            <a:r>
              <a:rPr lang="it-IT" sz="1600" dirty="0"/>
              <a:t>con possibili oneri risarcitori </a:t>
            </a:r>
            <a:r>
              <a:rPr lang="it-IT" sz="1600" dirty="0" smtClean="0"/>
              <a:t>a carico </a:t>
            </a:r>
            <a:r>
              <a:rPr lang="it-IT" sz="1600" dirty="0"/>
              <a:t>di terzi, tra cui anche lo Stato, ed è perciò, per sua propria natura </a:t>
            </a:r>
            <a:r>
              <a:rPr lang="it-IT" sz="1600" b="1" dirty="0"/>
              <a:t>soggetto a verifica</a:t>
            </a:r>
            <a:r>
              <a:rPr lang="it-IT" sz="1600" dirty="0"/>
              <a:t>. Di conseguenza </a:t>
            </a:r>
            <a:r>
              <a:rPr lang="it-IT" sz="1600" dirty="0" smtClean="0"/>
              <a:t>false </a:t>
            </a:r>
            <a:r>
              <a:rPr lang="it-IT" sz="1600" dirty="0"/>
              <a:t>attestazioni possono costituire anche il reato di truffa.</a:t>
            </a:r>
            <a:endParaRPr lang="it-IT" sz="1600" dirty="0" smtClean="0"/>
          </a:p>
          <a:p>
            <a:r>
              <a:rPr lang="it-IT" sz="1600" dirty="0" smtClean="0"/>
              <a:t>VIOLAZIONE DELLA PRIVACY </a:t>
            </a:r>
            <a:r>
              <a:rPr lang="it-IT" sz="1600" dirty="0"/>
              <a:t>Il contenuto della certificazione deve riportare ciò che il paziente consente che sia reso noto nel rispetto della privacy e </a:t>
            </a:r>
            <a:r>
              <a:rPr lang="it-IT" sz="1600" dirty="0" smtClean="0"/>
              <a:t>del    segreto </a:t>
            </a:r>
            <a:r>
              <a:rPr lang="it-IT" sz="1600" dirty="0"/>
              <a:t>professionale, ma ovviamente nei limiti della verità, chiarezza e completezza dei fatti</a:t>
            </a:r>
            <a:r>
              <a:rPr lang="it-IT" sz="1600" dirty="0" smtClean="0"/>
              <a:t>. </a:t>
            </a:r>
            <a:r>
              <a:rPr lang="it-IT" sz="1600" b="1" dirty="0" smtClean="0"/>
              <a:t>La </a:t>
            </a:r>
            <a:r>
              <a:rPr lang="it-IT" sz="1600" b="1" dirty="0"/>
              <a:t>violazione del segreto, in assenza di giusta causa, è punita dall'art. 622 c.p., se compiuta da un </a:t>
            </a:r>
            <a:r>
              <a:rPr lang="it-IT" sz="1600" b="1" dirty="0" smtClean="0"/>
              <a:t>medico durante </a:t>
            </a:r>
            <a:r>
              <a:rPr lang="it-IT" sz="1600" b="1" dirty="0"/>
              <a:t>la libera-professione e viene invece punita più severamente, dall'art. 326 c.p., se commessa da </a:t>
            </a:r>
            <a:r>
              <a:rPr lang="it-IT" sz="1600" b="1" dirty="0" smtClean="0"/>
              <a:t>un medico </a:t>
            </a:r>
            <a:r>
              <a:rPr lang="it-IT" sz="1600" b="1" dirty="0"/>
              <a:t>con funzioni </a:t>
            </a:r>
            <a:r>
              <a:rPr lang="it-IT" sz="1600" b="1" dirty="0" smtClean="0"/>
              <a:t>pubbliche. Va </a:t>
            </a:r>
            <a:r>
              <a:rPr lang="it-IT" sz="1600" b="1" dirty="0"/>
              <a:t>rilevato che lo stesso rilascio di certificazioni a soggetti diversi </a:t>
            </a:r>
            <a:r>
              <a:rPr lang="it-IT" sz="1600" b="1" dirty="0" smtClean="0"/>
              <a:t>dall'interessato ,senza </a:t>
            </a:r>
            <a:r>
              <a:rPr lang="it-IT" sz="1600" b="1" dirty="0"/>
              <a:t>il suo </a:t>
            </a:r>
            <a:r>
              <a:rPr lang="it-IT" sz="1600" b="1" dirty="0" smtClean="0"/>
              <a:t>preventivo consenso</a:t>
            </a:r>
            <a:r>
              <a:rPr lang="it-IT" sz="1600" b="1" dirty="0"/>
              <a:t>, può costituire una forma di violazione del segreto professionale e della privacy.</a:t>
            </a:r>
            <a:endParaRPr lang="it-IT" sz="1600" dirty="0" smtClean="0"/>
          </a:p>
          <a:p>
            <a:pPr marL="0" indent="0">
              <a:buNone/>
            </a:pPr>
            <a:endParaRPr lang="it-IT" sz="1400" dirty="0" smtClean="0"/>
          </a:p>
          <a:p>
            <a:pPr marL="0" indent="0">
              <a:buNone/>
            </a:pPr>
            <a:endParaRPr lang="it-IT" sz="1400"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18</a:t>
            </a:fld>
            <a:endParaRPr lang="it-IT"/>
          </a:p>
        </p:txBody>
      </p:sp>
    </p:spTree>
    <p:extLst>
      <p:ext uri="{BB962C8B-B14F-4D97-AF65-F5344CB8AC3E}">
        <p14:creationId xmlns:p14="http://schemas.microsoft.com/office/powerpoint/2010/main" val="3610802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76200"/>
            <a:ext cx="9144000"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tabLst>
                <a:tab pos="387350" algn="l"/>
              </a:tabLst>
            </a:pPr>
            <a:r>
              <a:rPr lang="it-IT" sz="2800" b="1" dirty="0">
                <a:latin typeface="Calibri" pitchFamily="34" charset="0"/>
                <a:cs typeface="Calibri" pitchFamily="34" charset="0"/>
              </a:rPr>
              <a:t>CERTIFICATO MEDICO</a:t>
            </a:r>
          </a:p>
          <a:p>
            <a:pPr algn="just">
              <a:tabLst>
                <a:tab pos="387350" algn="l"/>
              </a:tabLst>
            </a:pPr>
            <a:endParaRPr lang="it-IT" sz="2300" dirty="0">
              <a:cs typeface="Times New Roman" pitchFamily="18" charset="0"/>
            </a:endParaRPr>
          </a:p>
          <a:p>
            <a:pPr algn="just">
              <a:tabLst>
                <a:tab pos="387350" algn="l"/>
              </a:tabLst>
            </a:pPr>
            <a:endParaRPr lang="it-IT" sz="2300" dirty="0">
              <a:cs typeface="Times New Roman" pitchFamily="18" charset="0"/>
            </a:endParaRPr>
          </a:p>
          <a:p>
            <a:pPr algn="just">
              <a:tabLst>
                <a:tab pos="387350" algn="l"/>
              </a:tabLst>
            </a:pPr>
            <a:r>
              <a:rPr lang="it-IT" sz="2400" dirty="0">
                <a:latin typeface="Calibri" pitchFamily="34" charset="0"/>
                <a:cs typeface="Calibri" pitchFamily="34" charset="0"/>
              </a:rPr>
              <a:t>Perché sussista il delitto di falso (artt.480 e 481 c.p.) occorre provare il </a:t>
            </a:r>
            <a:r>
              <a:rPr lang="it-IT" sz="2400" i="1" dirty="0">
                <a:latin typeface="Calibri" pitchFamily="34" charset="0"/>
                <a:cs typeface="Calibri" pitchFamily="34" charset="0"/>
              </a:rPr>
              <a:t>dolo </a:t>
            </a:r>
            <a:r>
              <a:rPr lang="it-IT" sz="2400" dirty="0">
                <a:latin typeface="Calibri" pitchFamily="34" charset="0"/>
                <a:cs typeface="Calibri" pitchFamily="34" charset="0"/>
              </a:rPr>
              <a:t>del certificante. Il certificato è </a:t>
            </a:r>
            <a:r>
              <a:rPr lang="it-IT" sz="2400" i="1" dirty="0">
                <a:latin typeface="Calibri" pitchFamily="34" charset="0"/>
                <a:cs typeface="Calibri" pitchFamily="34" charset="0"/>
              </a:rPr>
              <a:t>erroneo </a:t>
            </a:r>
            <a:r>
              <a:rPr lang="it-IT" sz="2400" dirty="0">
                <a:latin typeface="Calibri" pitchFamily="34" charset="0"/>
                <a:cs typeface="Calibri" pitchFamily="34" charset="0"/>
              </a:rPr>
              <a:t>quando chi lo redige sbaglia in buona fede la diagnosi della malattia (in tal caso il medico non è perseguibile).</a:t>
            </a:r>
          </a:p>
          <a:p>
            <a:pPr algn="just" eaLnBrk="0" hangingPunct="0">
              <a:tabLst>
                <a:tab pos="387350" algn="l"/>
              </a:tabLst>
            </a:pPr>
            <a:endParaRPr lang="it-IT" sz="2400" i="1" dirty="0">
              <a:latin typeface="Calibri" pitchFamily="34" charset="0"/>
              <a:cs typeface="Calibri" pitchFamily="34" charset="0"/>
            </a:endParaRPr>
          </a:p>
          <a:p>
            <a:pPr algn="just" eaLnBrk="0" hangingPunct="0">
              <a:buFont typeface="Wingdings" pitchFamily="2" charset="2"/>
              <a:buChar char="Ø"/>
              <a:tabLst>
                <a:tab pos="387350" algn="l"/>
              </a:tabLst>
            </a:pPr>
            <a:r>
              <a:rPr lang="it-IT" sz="2400" i="1" dirty="0">
                <a:latin typeface="Calibri" pitchFamily="34" charset="0"/>
                <a:cs typeface="Calibri" pitchFamily="34" charset="0"/>
              </a:rPr>
              <a:t>Falsità ideologica commessa dal Pubblico Ufficiale in certificati o in 	autorizzazioni amministrative (art. 480 c.p.), </a:t>
            </a:r>
            <a:r>
              <a:rPr lang="it-IT" sz="2400" dirty="0">
                <a:latin typeface="Calibri" pitchFamily="34" charset="0"/>
                <a:cs typeface="Calibri" pitchFamily="34" charset="0"/>
              </a:rPr>
              <a:t>punito con reclusione da 	3 mesi a 2 anni.</a:t>
            </a:r>
          </a:p>
          <a:p>
            <a:pPr algn="just" eaLnBrk="0" hangingPunct="0">
              <a:buFont typeface="Wingdings" pitchFamily="2" charset="2"/>
              <a:buChar char="Ø"/>
              <a:tabLst>
                <a:tab pos="387350" algn="l"/>
              </a:tabLst>
            </a:pPr>
            <a:r>
              <a:rPr lang="it-IT" sz="2400" i="1" dirty="0">
                <a:latin typeface="Calibri" pitchFamily="34" charset="0"/>
                <a:cs typeface="Calibri" pitchFamily="34" charset="0"/>
              </a:rPr>
              <a:t>Falsità ideologica in certificazioni commessa da persona esercente un 	servizio di pubblica necessità (art. 481 c.p.), </a:t>
            </a:r>
            <a:r>
              <a:rPr lang="it-IT" sz="2400" dirty="0">
                <a:latin typeface="Calibri" pitchFamily="34" charset="0"/>
                <a:cs typeface="Calibri" pitchFamily="34" charset="0"/>
              </a:rPr>
              <a:t>punito con reclusione 	fino a 3 anni o con la multa da € 51,65 a € 516,46. Tali pene si applicano congiuntamente se il fatto è commesso a fini di lucro</a:t>
            </a:r>
            <a:r>
              <a:rPr lang="it-IT" sz="2400" dirty="0">
                <a:solidFill>
                  <a:schemeClr val="bg1"/>
                </a:solidFill>
                <a:latin typeface="Calibri" pitchFamily="34" charset="0"/>
                <a:cs typeface="Calibri" pitchFamily="34" charset="0"/>
              </a:rPr>
              <a:t>.</a:t>
            </a:r>
          </a:p>
        </p:txBody>
      </p:sp>
    </p:spTree>
    <p:extLst>
      <p:ext uri="{BB962C8B-B14F-4D97-AF65-F5344CB8AC3E}">
        <p14:creationId xmlns:p14="http://schemas.microsoft.com/office/powerpoint/2010/main" val="2978667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1691680" y="3861048"/>
            <a:ext cx="5904656" cy="16561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olo 5"/>
          <p:cNvSpPr>
            <a:spLocks noGrp="1"/>
          </p:cNvSpPr>
          <p:nvPr>
            <p:ph type="title"/>
          </p:nvPr>
        </p:nvSpPr>
        <p:spPr/>
        <p:txBody>
          <a:bodyPr/>
          <a:lstStyle/>
          <a:p>
            <a:endParaRPr lang="it-IT"/>
          </a:p>
        </p:txBody>
      </p:sp>
      <p:sp>
        <p:nvSpPr>
          <p:cNvPr id="7" name="Segnaposto contenuto 6"/>
          <p:cNvSpPr>
            <a:spLocks noGrp="1"/>
          </p:cNvSpPr>
          <p:nvPr>
            <p:ph idx="1"/>
          </p:nvPr>
        </p:nvSpPr>
        <p:spPr>
          <a:xfrm>
            <a:off x="518864" y="1783357"/>
            <a:ext cx="8229600" cy="4525963"/>
          </a:xfrm>
        </p:spPr>
        <p:txBody>
          <a:bodyPr/>
          <a:lstStyle/>
          <a:p>
            <a:pPr marL="0" indent="0" algn="ctr">
              <a:buNone/>
            </a:pPr>
            <a:r>
              <a:rPr lang="it-IT" dirty="0" smtClean="0"/>
              <a:t>L’attività del medico non si esaurisce nel momento clinico, si estende anche a compiti diversi che sono una prosecuzione amministrativa dell’atto sanitario </a:t>
            </a:r>
          </a:p>
          <a:p>
            <a:pPr marL="0" indent="0" algn="ctr">
              <a:buNone/>
            </a:pPr>
            <a:endParaRPr lang="it-IT" dirty="0"/>
          </a:p>
          <a:p>
            <a:pPr marL="0" indent="0" algn="ctr">
              <a:buNone/>
            </a:pPr>
            <a:r>
              <a:rPr lang="it-IT" dirty="0" smtClean="0"/>
              <a:t>Ciò si realizza nelle certificazioni</a:t>
            </a:r>
          </a:p>
          <a:p>
            <a:pPr marL="0" indent="0" algn="ctr">
              <a:buNone/>
            </a:pPr>
            <a:endParaRPr lang="it-IT" dirty="0"/>
          </a:p>
          <a:p>
            <a:pPr marL="0" indent="0" algn="ctr">
              <a:buNone/>
            </a:pPr>
            <a:endParaRPr lang="it-IT" dirty="0"/>
          </a:p>
        </p:txBody>
      </p:sp>
      <p:sp>
        <p:nvSpPr>
          <p:cNvPr id="2" name="Segnaposto numero diapositiva 1"/>
          <p:cNvSpPr>
            <a:spLocks noGrp="1"/>
          </p:cNvSpPr>
          <p:nvPr>
            <p:ph type="sldNum" sz="quarter" idx="12"/>
          </p:nvPr>
        </p:nvSpPr>
        <p:spPr/>
        <p:txBody>
          <a:bodyPr/>
          <a:lstStyle/>
          <a:p>
            <a:fld id="{E7A41E1B-4F70-4964-A407-84C68BE8251C}" type="slidenum">
              <a:rPr lang="it-IT" smtClean="0"/>
              <a:pPr/>
              <a:t>2</a:t>
            </a:fld>
            <a:endParaRPr lang="it-IT"/>
          </a:p>
        </p:txBody>
      </p:sp>
    </p:spTree>
    <p:extLst>
      <p:ext uri="{BB962C8B-B14F-4D97-AF65-F5344CB8AC3E}">
        <p14:creationId xmlns:p14="http://schemas.microsoft.com/office/powerpoint/2010/main" val="41076376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1"/>
            <a:ext cx="7772400" cy="1340768"/>
          </a:xfrm>
        </p:spPr>
        <p:txBody>
          <a:bodyPr>
            <a:normAutofit/>
          </a:bodyPr>
          <a:lstStyle/>
          <a:p>
            <a:r>
              <a:rPr lang="it-IT" sz="3200" b="1" i="1" dirty="0" smtClean="0"/>
              <a:t>art. 479 C.P. </a:t>
            </a:r>
            <a:br>
              <a:rPr lang="it-IT" sz="3200" b="1" i="1" dirty="0" smtClean="0"/>
            </a:br>
            <a:endParaRPr lang="it-IT" sz="3200" b="1" dirty="0"/>
          </a:p>
        </p:txBody>
      </p:sp>
      <p:sp>
        <p:nvSpPr>
          <p:cNvPr id="3" name="Sottotitolo 2"/>
          <p:cNvSpPr>
            <a:spLocks noGrp="1"/>
          </p:cNvSpPr>
          <p:nvPr>
            <p:ph type="subTitle" idx="1"/>
          </p:nvPr>
        </p:nvSpPr>
        <p:spPr>
          <a:xfrm>
            <a:off x="1371600" y="1268760"/>
            <a:ext cx="6400800" cy="4248472"/>
          </a:xfrm>
        </p:spPr>
        <p:txBody>
          <a:bodyPr>
            <a:normAutofit fontScale="92500" lnSpcReduction="20000"/>
          </a:bodyPr>
          <a:lstStyle/>
          <a:p>
            <a:r>
              <a:rPr lang="it-IT" sz="2400" b="1" dirty="0" smtClean="0">
                <a:solidFill>
                  <a:schemeClr val="tx1"/>
                </a:solidFill>
              </a:rPr>
              <a:t>Falsità ideologica commessa dal pubblico ufficiale in atti pubblici</a:t>
            </a:r>
          </a:p>
          <a:p>
            <a:r>
              <a:rPr lang="it-IT" sz="2400" dirty="0" smtClean="0">
                <a:solidFill>
                  <a:schemeClr val="tx1"/>
                </a:solidFill>
              </a:rPr>
              <a:t>"Il pubblico ufficiale che, ricevendo o formando un atto nell'esercizio delle sue funzioni, attesta falsamente che un atto è stato da lui compiuto o è avvenuto alla sua presenza, o attesta come da lui ricevute dichiarazioni a lui non rese, ovvero omette o altera dichiarazioni da lui ricevute, o comunque attesta falsamente fatti dei quali l'atto è destinato a provare la verità, soggiace alle pene stabilite nell'art. 476 </a:t>
            </a:r>
            <a:r>
              <a:rPr lang="it-IT" sz="2400" baseline="30000" dirty="0" smtClean="0">
                <a:solidFill>
                  <a:schemeClr val="tx1"/>
                </a:solidFill>
              </a:rPr>
              <a:t>(*)</a:t>
            </a:r>
            <a:r>
              <a:rPr lang="it-IT" sz="2400" dirty="0" smtClean="0">
                <a:solidFill>
                  <a:schemeClr val="tx1"/>
                </a:solidFill>
              </a:rPr>
              <a:t>“</a:t>
            </a:r>
          </a:p>
          <a:p>
            <a:endParaRPr lang="it-IT" sz="2400" dirty="0" smtClean="0">
              <a:solidFill>
                <a:schemeClr val="tx1"/>
              </a:solidFill>
            </a:endParaRPr>
          </a:p>
          <a:p>
            <a:r>
              <a:rPr lang="it-IT" sz="2400" i="1" baseline="30000" dirty="0" smtClean="0">
                <a:solidFill>
                  <a:schemeClr val="tx1"/>
                </a:solidFill>
              </a:rPr>
              <a:t>(*)</a:t>
            </a:r>
            <a:r>
              <a:rPr lang="it-IT" sz="2400" i="1" dirty="0" smtClean="0">
                <a:solidFill>
                  <a:schemeClr val="tx1"/>
                </a:solidFill>
              </a:rPr>
              <a:t> reclusione da uno a sei anni; se la falsità concerne </a:t>
            </a:r>
          </a:p>
          <a:p>
            <a:r>
              <a:rPr lang="it-IT" sz="2400" i="1" dirty="0" smtClean="0">
                <a:solidFill>
                  <a:schemeClr val="tx1"/>
                </a:solidFill>
              </a:rPr>
              <a:t>un atto, o parte di un atto, che  faccia fede fino a </a:t>
            </a:r>
          </a:p>
          <a:p>
            <a:r>
              <a:rPr lang="it-IT" sz="2400" i="1" dirty="0" smtClean="0">
                <a:solidFill>
                  <a:schemeClr val="tx1"/>
                </a:solidFill>
              </a:rPr>
              <a:t>querela di falso, la reclusione è da tre a dieci anni</a:t>
            </a:r>
            <a:r>
              <a:rPr lang="it-IT" sz="2400" i="1" u="sng" dirty="0" smtClean="0">
                <a:solidFill>
                  <a:schemeClr val="tx1"/>
                </a:solidFill>
              </a:rPr>
              <a:t>.</a:t>
            </a:r>
          </a:p>
          <a:p>
            <a:endParaRPr lang="it-IT" sz="2400" dirty="0">
              <a:solidFill>
                <a:schemeClr val="tx1"/>
              </a:solidFill>
            </a:endParaRPr>
          </a:p>
        </p:txBody>
      </p:sp>
      <p:pic>
        <p:nvPicPr>
          <p:cNvPr id="9" name="Picture 2" descr="http://ts1.mm.bing.net/images/thumbnail.aspx?q=412121182444&amp;id=2aa1b9ccd3ec835c2da464205c6b5fbf&amp;url=http%3a%2f%2fblog.lasiciliaweb.it%2fwp_alod%2fwp-content%2fuploads%2f2010%2f02%2fmanette.jpg"/>
          <p:cNvPicPr>
            <a:picLocks noChangeAspect="1" noChangeArrowheads="1"/>
          </p:cNvPicPr>
          <p:nvPr/>
        </p:nvPicPr>
        <p:blipFill>
          <a:blip r:embed="rId2" cstate="print"/>
          <a:srcRect/>
          <a:stretch>
            <a:fillRect/>
          </a:stretch>
        </p:blipFill>
        <p:spPr bwMode="auto">
          <a:xfrm>
            <a:off x="7668344" y="2420888"/>
            <a:ext cx="1331640" cy="1224136"/>
          </a:xfrm>
          <a:prstGeom prst="rect">
            <a:avLst/>
          </a:prstGeom>
          <a:noFill/>
        </p:spPr>
      </p:pic>
      <p:pic>
        <p:nvPicPr>
          <p:cNvPr id="10" name="Picture 4" descr="http://ts1.mm.bing.net/images/thumbnail.aspx?q=525069650248&amp;id=29b39b129bc6757d790520fecfd5b411&amp;url=http%3a%2f%2fwww.spazioliberocoop.it%2fwp-content%2fuploads%2f2009%2f02%2fmamertino02.jpg"/>
          <p:cNvPicPr>
            <a:picLocks noChangeAspect="1" noChangeArrowheads="1"/>
          </p:cNvPicPr>
          <p:nvPr/>
        </p:nvPicPr>
        <p:blipFill>
          <a:blip r:embed="rId3" cstate="print"/>
          <a:srcRect/>
          <a:stretch>
            <a:fillRect/>
          </a:stretch>
        </p:blipFill>
        <p:spPr bwMode="auto">
          <a:xfrm>
            <a:off x="251520" y="188640"/>
            <a:ext cx="1944216" cy="1080120"/>
          </a:xfrm>
          <a:prstGeom prst="rect">
            <a:avLst/>
          </a:prstGeom>
          <a:noFill/>
        </p:spPr>
      </p:pic>
      <p:sp>
        <p:nvSpPr>
          <p:cNvPr id="12" name="Segnaposto numero diapositiva 11"/>
          <p:cNvSpPr>
            <a:spLocks noGrp="1"/>
          </p:cNvSpPr>
          <p:nvPr>
            <p:ph type="sldNum" sz="quarter" idx="12"/>
          </p:nvPr>
        </p:nvSpPr>
        <p:spPr/>
        <p:txBody>
          <a:bodyPr/>
          <a:lstStyle/>
          <a:p>
            <a:fld id="{E7A41E1B-4F70-4964-A407-84C68BE8251C}" type="slidenum">
              <a:rPr lang="it-IT" smtClean="0"/>
              <a:pPr/>
              <a:t>20</a:t>
            </a:fld>
            <a:endParaRPr lang="it-IT"/>
          </a:p>
        </p:txBody>
      </p:sp>
    </p:spTree>
    <p:extLst>
      <p:ext uri="{BB962C8B-B14F-4D97-AF65-F5344CB8AC3E}">
        <p14:creationId xmlns:p14="http://schemas.microsoft.com/office/powerpoint/2010/main" val="258535600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6"/>
            <a:ext cx="7772400" cy="1470025"/>
          </a:xfrm>
        </p:spPr>
        <p:txBody>
          <a:bodyPr>
            <a:normAutofit/>
          </a:bodyPr>
          <a:lstStyle/>
          <a:p>
            <a:r>
              <a:rPr lang="it-IT" sz="3200" b="1" i="1" dirty="0" smtClean="0"/>
              <a:t>art 480 C.P. </a:t>
            </a:r>
            <a:br>
              <a:rPr lang="it-IT" sz="3200" b="1" i="1" dirty="0" smtClean="0"/>
            </a:br>
            <a:endParaRPr lang="it-IT" sz="3200" b="1" dirty="0"/>
          </a:p>
        </p:txBody>
      </p:sp>
      <p:sp>
        <p:nvSpPr>
          <p:cNvPr id="3" name="Sottotitolo 2"/>
          <p:cNvSpPr>
            <a:spLocks noGrp="1"/>
          </p:cNvSpPr>
          <p:nvPr>
            <p:ph type="subTitle" idx="1"/>
          </p:nvPr>
        </p:nvSpPr>
        <p:spPr>
          <a:xfrm>
            <a:off x="1371600" y="1268760"/>
            <a:ext cx="6400800" cy="4248472"/>
          </a:xfrm>
        </p:spPr>
        <p:txBody>
          <a:bodyPr>
            <a:normAutofit/>
          </a:bodyPr>
          <a:lstStyle/>
          <a:p>
            <a:r>
              <a:rPr lang="it-IT" sz="2400" b="1" dirty="0" smtClean="0">
                <a:solidFill>
                  <a:schemeClr val="tx1"/>
                </a:solidFill>
              </a:rPr>
              <a:t>Falsità ideologica commessa dal pubblico ufficiale in certificati o in autorizzazioni amministrative</a:t>
            </a:r>
          </a:p>
          <a:p>
            <a:pPr algn="l"/>
            <a:r>
              <a:rPr lang="it-IT" sz="2400" dirty="0" smtClean="0">
                <a:solidFill>
                  <a:schemeClr val="tx1"/>
                </a:solidFill>
              </a:rPr>
              <a:t>"Il pubblico ufficiale che, nell'esercizio delle sue funzioni, attesta falsamente, in certificati o autorizzazioni amministrative, fatti dei quali l'atto è destinato a provare la verità, è punito con la </a:t>
            </a:r>
            <a:r>
              <a:rPr lang="it-IT" sz="2400" u="sng" dirty="0" smtClean="0">
                <a:solidFill>
                  <a:schemeClr val="tx1"/>
                </a:solidFill>
              </a:rPr>
              <a:t>reclusione da tre mesi a due anni."</a:t>
            </a:r>
          </a:p>
          <a:p>
            <a:endParaRPr lang="it-IT" sz="2400" dirty="0">
              <a:solidFill>
                <a:schemeClr val="tx1"/>
              </a:solidFill>
            </a:endParaRPr>
          </a:p>
        </p:txBody>
      </p:sp>
      <p:pic>
        <p:nvPicPr>
          <p:cNvPr id="72706" name="Picture 2" descr="http://ts1.mm.bing.net/images/thumbnail.aspx?q=412121182444&amp;id=2aa1b9ccd3ec835c2da464205c6b5fbf&amp;url=http%3a%2f%2fblog.lasiciliaweb.it%2fwp_alod%2fwp-content%2fuploads%2f2010%2f02%2fmanette.jpg"/>
          <p:cNvPicPr>
            <a:picLocks noChangeAspect="1" noChangeArrowheads="1"/>
          </p:cNvPicPr>
          <p:nvPr/>
        </p:nvPicPr>
        <p:blipFill>
          <a:blip r:embed="rId2" cstate="print"/>
          <a:srcRect/>
          <a:stretch>
            <a:fillRect/>
          </a:stretch>
        </p:blipFill>
        <p:spPr bwMode="auto">
          <a:xfrm>
            <a:off x="7524328" y="1844824"/>
            <a:ext cx="1331640" cy="1224136"/>
          </a:xfrm>
          <a:prstGeom prst="rect">
            <a:avLst/>
          </a:prstGeom>
          <a:noFill/>
        </p:spPr>
      </p:pic>
      <p:pic>
        <p:nvPicPr>
          <p:cNvPr id="10" name="Picture 4" descr="http://ts1.mm.bing.net/images/thumbnail.aspx?q=525069650248&amp;id=29b39b129bc6757d790520fecfd5b411&amp;url=http%3a%2f%2fwww.spazioliberocoop.it%2fwp-content%2fuploads%2f2009%2f02%2fmamertino02.jpg"/>
          <p:cNvPicPr>
            <a:picLocks noChangeAspect="1" noChangeArrowheads="1"/>
          </p:cNvPicPr>
          <p:nvPr/>
        </p:nvPicPr>
        <p:blipFill>
          <a:blip r:embed="rId3" cstate="print"/>
          <a:srcRect/>
          <a:stretch>
            <a:fillRect/>
          </a:stretch>
        </p:blipFill>
        <p:spPr bwMode="auto">
          <a:xfrm>
            <a:off x="251520" y="188640"/>
            <a:ext cx="1944216" cy="1008112"/>
          </a:xfrm>
          <a:prstGeom prst="rect">
            <a:avLst/>
          </a:prstGeom>
          <a:noFill/>
        </p:spPr>
      </p:pic>
      <p:sp>
        <p:nvSpPr>
          <p:cNvPr id="11" name="Segnaposto numero diapositiva 10"/>
          <p:cNvSpPr>
            <a:spLocks noGrp="1"/>
          </p:cNvSpPr>
          <p:nvPr>
            <p:ph type="sldNum" sz="quarter" idx="12"/>
          </p:nvPr>
        </p:nvSpPr>
        <p:spPr/>
        <p:txBody>
          <a:bodyPr/>
          <a:lstStyle/>
          <a:p>
            <a:fld id="{E7A41E1B-4F70-4964-A407-84C68BE8251C}" type="slidenum">
              <a:rPr lang="it-IT" smtClean="0"/>
              <a:pPr/>
              <a:t>21</a:t>
            </a:fld>
            <a:endParaRPr lang="it-IT"/>
          </a:p>
        </p:txBody>
      </p:sp>
    </p:spTree>
    <p:extLst>
      <p:ext uri="{BB962C8B-B14F-4D97-AF65-F5344CB8AC3E}">
        <p14:creationId xmlns:p14="http://schemas.microsoft.com/office/powerpoint/2010/main" val="326310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332656"/>
            <a:ext cx="7772400" cy="1686049"/>
          </a:xfrm>
        </p:spPr>
        <p:txBody>
          <a:bodyPr>
            <a:normAutofit/>
          </a:bodyPr>
          <a:lstStyle/>
          <a:p>
            <a:r>
              <a:rPr lang="it-IT" sz="3200" b="1" i="1" dirty="0" smtClean="0"/>
              <a:t>art. 481 C.P. </a:t>
            </a:r>
            <a:br>
              <a:rPr lang="it-IT" sz="3200" b="1" i="1" dirty="0" smtClean="0"/>
            </a:br>
            <a:endParaRPr lang="it-IT" sz="3200" b="1" dirty="0"/>
          </a:p>
        </p:txBody>
      </p:sp>
      <p:sp>
        <p:nvSpPr>
          <p:cNvPr id="3" name="Sottotitolo 2"/>
          <p:cNvSpPr>
            <a:spLocks noGrp="1"/>
          </p:cNvSpPr>
          <p:nvPr>
            <p:ph type="subTitle" idx="1"/>
          </p:nvPr>
        </p:nvSpPr>
        <p:spPr>
          <a:xfrm>
            <a:off x="1371600" y="1412776"/>
            <a:ext cx="6400800" cy="4104456"/>
          </a:xfrm>
        </p:spPr>
        <p:txBody>
          <a:bodyPr>
            <a:normAutofit lnSpcReduction="10000"/>
          </a:bodyPr>
          <a:lstStyle/>
          <a:p>
            <a:pPr algn="l"/>
            <a:r>
              <a:rPr lang="it-IT" sz="2400" b="1" dirty="0" smtClean="0">
                <a:solidFill>
                  <a:schemeClr val="tx1"/>
                </a:solidFill>
              </a:rPr>
              <a:t>Falsità ideologica in certificati commessa da persone esercenti un servizio di pubblica necessità</a:t>
            </a:r>
          </a:p>
          <a:p>
            <a:pPr algn="l"/>
            <a:r>
              <a:rPr lang="it-IT" sz="2400" dirty="0" smtClean="0">
                <a:solidFill>
                  <a:schemeClr val="tx1"/>
                </a:solidFill>
              </a:rPr>
              <a:t>"Chiunque, nell'esercizio di una professione sanitaria o forense, o di un altro servizio di pubblica necessità, attesta falsamente, in un certificato, fatti dei quali l'atto è destinato a provare la verità, è punito con la </a:t>
            </a:r>
            <a:r>
              <a:rPr lang="it-IT" sz="2400" u="sng" dirty="0" smtClean="0">
                <a:solidFill>
                  <a:schemeClr val="tx1"/>
                </a:solidFill>
              </a:rPr>
              <a:t>reclusione fino a un anno o con la multa da euro 51 a euro 516. </a:t>
            </a:r>
          </a:p>
          <a:p>
            <a:pPr algn="l"/>
            <a:r>
              <a:rPr lang="it-IT" sz="2400" dirty="0" smtClean="0">
                <a:solidFill>
                  <a:schemeClr val="tx1"/>
                </a:solidFill>
              </a:rPr>
              <a:t>Tali pene si applicano congiuntamente se il fatto è commesso a scopo di lucro.”</a:t>
            </a:r>
          </a:p>
          <a:p>
            <a:endParaRPr lang="it-IT" sz="2400" dirty="0">
              <a:solidFill>
                <a:schemeClr val="tx1"/>
              </a:solidFill>
            </a:endParaRPr>
          </a:p>
        </p:txBody>
      </p:sp>
      <p:pic>
        <p:nvPicPr>
          <p:cNvPr id="73730" name="Picture 2" descr="http://ts1.mm.bing.net/images/thumbnail.aspx?q=412121182444&amp;id=2aa1b9ccd3ec835c2da464205c6b5fbf&amp;url=http%3a%2f%2fblog.lasiciliaweb.it%2fwp_alod%2fwp-content%2fuploads%2f2010%2f02%2fmanette.jpg"/>
          <p:cNvPicPr>
            <a:picLocks noChangeAspect="1" noChangeArrowheads="1"/>
          </p:cNvPicPr>
          <p:nvPr/>
        </p:nvPicPr>
        <p:blipFill>
          <a:blip r:embed="rId2" cstate="print"/>
          <a:srcRect/>
          <a:stretch>
            <a:fillRect/>
          </a:stretch>
        </p:blipFill>
        <p:spPr bwMode="auto">
          <a:xfrm>
            <a:off x="7308304" y="2132856"/>
            <a:ext cx="1656184" cy="1412776"/>
          </a:xfrm>
          <a:prstGeom prst="rect">
            <a:avLst/>
          </a:prstGeom>
          <a:noFill/>
        </p:spPr>
      </p:pic>
      <p:pic>
        <p:nvPicPr>
          <p:cNvPr id="73732" name="Picture 4" descr="http://ts1.mm.bing.net/images/thumbnail.aspx?q=525069650248&amp;id=29b39b129bc6757d790520fecfd5b411&amp;url=http%3a%2f%2fwww.spazioliberocoop.it%2fwp-content%2fuploads%2f2009%2f02%2fmamertino02.jpg"/>
          <p:cNvPicPr>
            <a:picLocks noChangeAspect="1" noChangeArrowheads="1"/>
          </p:cNvPicPr>
          <p:nvPr/>
        </p:nvPicPr>
        <p:blipFill>
          <a:blip r:embed="rId3" cstate="print"/>
          <a:srcRect/>
          <a:stretch>
            <a:fillRect/>
          </a:stretch>
        </p:blipFill>
        <p:spPr bwMode="auto">
          <a:xfrm>
            <a:off x="251520" y="188640"/>
            <a:ext cx="2160240" cy="1224136"/>
          </a:xfrm>
          <a:prstGeom prst="rect">
            <a:avLst/>
          </a:prstGeom>
          <a:noFill/>
        </p:spPr>
      </p:pic>
      <p:sp>
        <p:nvSpPr>
          <p:cNvPr id="10" name="Segnaposto numero diapositiva 9"/>
          <p:cNvSpPr>
            <a:spLocks noGrp="1"/>
          </p:cNvSpPr>
          <p:nvPr>
            <p:ph type="sldNum" sz="quarter" idx="12"/>
          </p:nvPr>
        </p:nvSpPr>
        <p:spPr/>
        <p:txBody>
          <a:bodyPr/>
          <a:lstStyle/>
          <a:p>
            <a:fld id="{E7A41E1B-4F70-4964-A407-84C68BE8251C}" type="slidenum">
              <a:rPr lang="it-IT" smtClean="0"/>
              <a:pPr/>
              <a:t>22</a:t>
            </a:fld>
            <a:endParaRPr lang="it-IT"/>
          </a:p>
        </p:txBody>
      </p:sp>
    </p:spTree>
    <p:extLst>
      <p:ext uri="{BB962C8B-B14F-4D97-AF65-F5344CB8AC3E}">
        <p14:creationId xmlns:p14="http://schemas.microsoft.com/office/powerpoint/2010/main" val="1228041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16632"/>
            <a:ext cx="8712968" cy="3431709"/>
          </a:xfrm>
          <a:prstGeom prst="rect">
            <a:avLst/>
          </a:prstGeom>
        </p:spPr>
        <p:txBody>
          <a:bodyPr wrap="square">
            <a:spAutoFit/>
          </a:bodyPr>
          <a:lstStyle/>
          <a:p>
            <a:pPr algn="ctr" eaLnBrk="0" hangingPunct="0">
              <a:spcBef>
                <a:spcPct val="50000"/>
              </a:spcBef>
              <a:tabLst>
                <a:tab pos="387350" algn="l"/>
              </a:tabLst>
            </a:pPr>
            <a:r>
              <a:rPr lang="it-IT" sz="2800" b="1" dirty="0">
                <a:latin typeface="Calibri" pitchFamily="34" charset="0"/>
                <a:cs typeface="Calibri" pitchFamily="34" charset="0"/>
              </a:rPr>
              <a:t>CERTIFICATO MEDICO</a:t>
            </a:r>
          </a:p>
          <a:p>
            <a:pPr algn="ctr" eaLnBrk="0" hangingPunct="0">
              <a:spcBef>
                <a:spcPct val="50000"/>
              </a:spcBef>
              <a:tabLst>
                <a:tab pos="387350" algn="l"/>
              </a:tabLst>
            </a:pPr>
            <a:endParaRPr lang="it-IT" dirty="0">
              <a:cs typeface="Times New Roman" pitchFamily="18" charset="0"/>
            </a:endParaRPr>
          </a:p>
          <a:p>
            <a:pPr eaLnBrk="0" hangingPunct="0">
              <a:spcBef>
                <a:spcPct val="50000"/>
              </a:spcBef>
              <a:tabLst>
                <a:tab pos="387350" algn="l"/>
              </a:tabLst>
            </a:pPr>
            <a:r>
              <a:rPr lang="it-IT" i="1" dirty="0">
                <a:cs typeface="Times New Roman" pitchFamily="18" charset="0"/>
                <a:sym typeface="Wingdings" pitchFamily="2" charset="2"/>
              </a:rPr>
              <a:t></a:t>
            </a:r>
            <a:r>
              <a:rPr lang="it-IT" dirty="0">
                <a:cs typeface="Times New Roman" pitchFamily="18" charset="0"/>
              </a:rPr>
              <a:t>  Nel </a:t>
            </a:r>
            <a:r>
              <a:rPr lang="it-IT" sz="1600" u="sng" dirty="0">
                <a:cs typeface="Times New Roman" pitchFamily="18" charset="0"/>
              </a:rPr>
              <a:t>FALSO IDEOLOGICO</a:t>
            </a:r>
            <a:r>
              <a:rPr lang="it-IT" dirty="0">
                <a:cs typeface="Times New Roman" pitchFamily="18" charset="0"/>
              </a:rPr>
              <a:t> la falsità riguarda </a:t>
            </a:r>
            <a:r>
              <a:rPr lang="it-IT" i="1" u="sng" dirty="0">
                <a:cs typeface="Times New Roman" pitchFamily="18" charset="0"/>
              </a:rPr>
              <a:t>l’obiettività clinica </a:t>
            </a:r>
            <a:r>
              <a:rPr lang="it-IT" i="1" dirty="0">
                <a:cs typeface="Times New Roman" pitchFamily="18" charset="0"/>
              </a:rPr>
              <a:t>	</a:t>
            </a:r>
            <a:r>
              <a:rPr lang="it-IT" i="1" u="sng" dirty="0">
                <a:cs typeface="Times New Roman" pitchFamily="18" charset="0"/>
              </a:rPr>
              <a:t>riportata nella certificazione</a:t>
            </a:r>
            <a:r>
              <a:rPr lang="it-IT" i="1" dirty="0">
                <a:cs typeface="Times New Roman" pitchFamily="18" charset="0"/>
              </a:rPr>
              <a:t>; </a:t>
            </a:r>
          </a:p>
          <a:p>
            <a:pPr algn="just" eaLnBrk="0" hangingPunct="0">
              <a:spcBef>
                <a:spcPct val="50000"/>
              </a:spcBef>
              <a:tabLst>
                <a:tab pos="387350" algn="l"/>
              </a:tabLst>
            </a:pPr>
            <a:r>
              <a:rPr lang="it-IT" i="1" dirty="0">
                <a:cs typeface="Times New Roman" pitchFamily="18" charset="0"/>
                <a:sym typeface="Wingdings" pitchFamily="2" charset="2"/>
              </a:rPr>
              <a:t></a:t>
            </a:r>
            <a:r>
              <a:rPr lang="it-IT" dirty="0">
                <a:cs typeface="Times New Roman" pitchFamily="18" charset="0"/>
              </a:rPr>
              <a:t>  si parla di </a:t>
            </a:r>
            <a:r>
              <a:rPr lang="it-IT" sz="1600" u="sng" dirty="0">
                <a:cs typeface="Times New Roman" pitchFamily="18" charset="0"/>
              </a:rPr>
              <a:t>CERTIFICATO FALSO E COMPIACENTE</a:t>
            </a:r>
            <a:r>
              <a:rPr lang="it-IT" i="1" dirty="0">
                <a:cs typeface="Times New Roman" pitchFamily="18" charset="0"/>
              </a:rPr>
              <a:t> </a:t>
            </a:r>
            <a:r>
              <a:rPr lang="it-IT" dirty="0">
                <a:cs typeface="Times New Roman" pitchFamily="18" charset="0"/>
              </a:rPr>
              <a:t>quando la falsità 	riguarda un </a:t>
            </a:r>
            <a:r>
              <a:rPr lang="it-IT" i="1" u="sng" dirty="0">
                <a:cs typeface="Times New Roman" pitchFamily="18" charset="0"/>
              </a:rPr>
              <a:t>giudizio o valutazione personale del medico</a:t>
            </a:r>
            <a:r>
              <a:rPr lang="it-IT" dirty="0">
                <a:cs typeface="Times New Roman" pitchFamily="18" charset="0"/>
              </a:rPr>
              <a:t>. </a:t>
            </a:r>
          </a:p>
          <a:p>
            <a:pPr algn="just" eaLnBrk="0" hangingPunct="0">
              <a:spcBef>
                <a:spcPct val="50000"/>
              </a:spcBef>
              <a:tabLst>
                <a:tab pos="387350" algn="l"/>
              </a:tabLst>
            </a:pPr>
            <a:r>
              <a:rPr lang="it-IT" i="1" dirty="0">
                <a:cs typeface="Times New Roman" pitchFamily="18" charset="0"/>
                <a:sym typeface="Wingdings" pitchFamily="2" charset="2"/>
              </a:rPr>
              <a:t></a:t>
            </a:r>
            <a:r>
              <a:rPr lang="it-IT" dirty="0">
                <a:cs typeface="Times New Roman" pitchFamily="18" charset="0"/>
              </a:rPr>
              <a:t>  Se la falsità (</a:t>
            </a:r>
            <a:r>
              <a:rPr lang="it-IT" i="1" u="sng" dirty="0">
                <a:cs typeface="Times New Roman" pitchFamily="18" charset="0"/>
              </a:rPr>
              <a:t>contraffazione o alterazione</a:t>
            </a:r>
            <a:r>
              <a:rPr lang="it-IT" dirty="0">
                <a:cs typeface="Times New Roman" pitchFamily="18" charset="0"/>
              </a:rPr>
              <a:t>) riguarda la </a:t>
            </a:r>
            <a:r>
              <a:rPr lang="it-IT" i="1" u="sng" dirty="0">
                <a:cs typeface="Times New Roman" pitchFamily="18" charset="0"/>
              </a:rPr>
              <a:t>parte formale </a:t>
            </a:r>
            <a:r>
              <a:rPr lang="it-IT" i="1" dirty="0">
                <a:cs typeface="Times New Roman" pitchFamily="18" charset="0"/>
              </a:rPr>
              <a:t>	 </a:t>
            </a:r>
            <a:r>
              <a:rPr lang="it-IT" i="1" u="sng" dirty="0">
                <a:cs typeface="Times New Roman" pitchFamily="18" charset="0"/>
              </a:rPr>
              <a:t>del documento (autore, data, luogo)</a:t>
            </a:r>
            <a:r>
              <a:rPr lang="it-IT" dirty="0">
                <a:cs typeface="Times New Roman" pitchFamily="18" charset="0"/>
              </a:rPr>
              <a:t> il medico risponderà di </a:t>
            </a:r>
            <a:r>
              <a:rPr lang="it-IT" sz="1600" u="sng" dirty="0">
                <a:cs typeface="Times New Roman" pitchFamily="18" charset="0"/>
              </a:rPr>
              <a:t>FALSO</a:t>
            </a:r>
            <a:r>
              <a:rPr lang="it-IT" u="sng" dirty="0">
                <a:cs typeface="Times New Roman" pitchFamily="18" charset="0"/>
              </a:rPr>
              <a:t>  </a:t>
            </a:r>
            <a:r>
              <a:rPr lang="it-IT" dirty="0">
                <a:cs typeface="Times New Roman" pitchFamily="18" charset="0"/>
              </a:rPr>
              <a:t>	 </a:t>
            </a:r>
            <a:r>
              <a:rPr lang="it-IT" sz="1600" u="sng" dirty="0">
                <a:cs typeface="Times New Roman" pitchFamily="18" charset="0"/>
              </a:rPr>
              <a:t>MATERIALE</a:t>
            </a:r>
            <a:r>
              <a:rPr lang="it-IT" dirty="0">
                <a:cs typeface="Times New Roman" pitchFamily="18" charset="0"/>
              </a:rPr>
              <a:t>.</a:t>
            </a:r>
            <a:r>
              <a:rPr lang="it-IT" u="sng" dirty="0">
                <a:cs typeface="Times New Roman" pitchFamily="18" charset="0"/>
              </a:rPr>
              <a:t> </a:t>
            </a:r>
          </a:p>
          <a:p>
            <a:pPr eaLnBrk="0" hangingPunct="0">
              <a:spcBef>
                <a:spcPct val="50000"/>
              </a:spcBef>
              <a:tabLst>
                <a:tab pos="387350" algn="l"/>
              </a:tabLst>
            </a:pPr>
            <a:endParaRPr lang="it-IT" u="sng" dirty="0">
              <a:cs typeface="Times New Roman" pitchFamily="18" charset="0"/>
            </a:endParaRPr>
          </a:p>
        </p:txBody>
      </p:sp>
      <p:sp>
        <p:nvSpPr>
          <p:cNvPr id="4" name="Rectangle 2"/>
          <p:cNvSpPr>
            <a:spLocks noChangeArrowheads="1"/>
          </p:cNvSpPr>
          <p:nvPr/>
        </p:nvSpPr>
        <p:spPr bwMode="auto">
          <a:xfrm>
            <a:off x="152400" y="3693219"/>
            <a:ext cx="87630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ct val="50000"/>
              </a:spcBef>
              <a:tabLst>
                <a:tab pos="282575" algn="l"/>
              </a:tabLst>
            </a:pPr>
            <a:r>
              <a:rPr lang="it-IT" dirty="0" smtClean="0">
                <a:cs typeface="Times New Roman" pitchFamily="18" charset="0"/>
              </a:rPr>
              <a:t>Il certificato, il medico </a:t>
            </a:r>
            <a:r>
              <a:rPr lang="it-IT" dirty="0">
                <a:cs typeface="Times New Roman" pitchFamily="18" charset="0"/>
              </a:rPr>
              <a:t>deve rispondere ai due requisiti fondamentali del metodo medico-legale: </a:t>
            </a:r>
          </a:p>
          <a:p>
            <a:pPr algn="just" eaLnBrk="0" hangingPunct="0">
              <a:tabLst>
                <a:tab pos="282575" algn="l"/>
              </a:tabLst>
            </a:pPr>
            <a:endParaRPr lang="it-IT" dirty="0">
              <a:cs typeface="Times New Roman" pitchFamily="18" charset="0"/>
            </a:endParaRPr>
          </a:p>
          <a:p>
            <a:pPr algn="just" eaLnBrk="0" hangingPunct="0">
              <a:buFont typeface="Wingdings" pitchFamily="2" charset="2"/>
              <a:buChar char="Ø"/>
              <a:tabLst>
                <a:tab pos="282575" algn="l"/>
              </a:tabLst>
            </a:pPr>
            <a:r>
              <a:rPr lang="it-IT" dirty="0">
                <a:cs typeface="Times New Roman" pitchFamily="18" charset="0"/>
              </a:rPr>
              <a:t> il </a:t>
            </a:r>
            <a:r>
              <a:rPr lang="it-IT" i="1" u="sng" dirty="0">
                <a:cs typeface="Times New Roman" pitchFamily="18" charset="0"/>
              </a:rPr>
              <a:t>rigorismo obiettivo</a:t>
            </a:r>
            <a:r>
              <a:rPr lang="it-IT" i="1" dirty="0">
                <a:cs typeface="Times New Roman" pitchFamily="18" charset="0"/>
              </a:rPr>
              <a:t>;</a:t>
            </a:r>
            <a:endParaRPr lang="it-IT" dirty="0">
              <a:cs typeface="Times New Roman" pitchFamily="18" charset="0"/>
            </a:endParaRPr>
          </a:p>
          <a:p>
            <a:pPr algn="just" eaLnBrk="0" hangingPunct="0">
              <a:buFont typeface="Wingdings" pitchFamily="2" charset="2"/>
              <a:buNone/>
              <a:tabLst>
                <a:tab pos="282575" algn="l"/>
              </a:tabLst>
            </a:pPr>
            <a:endParaRPr lang="it-IT" dirty="0">
              <a:cs typeface="Times New Roman" pitchFamily="18" charset="0"/>
            </a:endParaRPr>
          </a:p>
          <a:p>
            <a:pPr algn="just" eaLnBrk="0" hangingPunct="0">
              <a:buFont typeface="Wingdings" pitchFamily="2" charset="2"/>
              <a:buChar char="Ø"/>
              <a:tabLst>
                <a:tab pos="282575" algn="l"/>
              </a:tabLst>
            </a:pPr>
            <a:r>
              <a:rPr lang="it-IT" dirty="0">
                <a:cs typeface="Times New Roman" pitchFamily="18" charset="0"/>
              </a:rPr>
              <a:t> la </a:t>
            </a:r>
            <a:r>
              <a:rPr lang="it-IT" i="1" u="sng" dirty="0">
                <a:cs typeface="Times New Roman" pitchFamily="18" charset="0"/>
              </a:rPr>
              <a:t>dominante conoscenza del rapporto giuridico</a:t>
            </a:r>
            <a:r>
              <a:rPr lang="it-IT" i="1" dirty="0">
                <a:cs typeface="Times New Roman" pitchFamily="18" charset="0"/>
              </a:rPr>
              <a:t> </a:t>
            </a:r>
            <a:r>
              <a:rPr lang="it-IT" dirty="0">
                <a:cs typeface="Times New Roman" pitchFamily="18" charset="0"/>
              </a:rPr>
              <a:t>cui il fatto si </a:t>
            </a:r>
            <a:r>
              <a:rPr lang="it-IT" dirty="0" smtClean="0">
                <a:cs typeface="Times New Roman" pitchFamily="18" charset="0"/>
              </a:rPr>
              <a:t>riferisce</a:t>
            </a:r>
            <a:r>
              <a:rPr lang="it-IT" dirty="0">
                <a:cs typeface="Times New Roman" pitchFamily="18" charset="0"/>
              </a:rPr>
              <a:t>; cioè l’ambito nel quale sarà fatta valere la certificazione: 	</a:t>
            </a:r>
            <a:r>
              <a:rPr lang="it-IT" dirty="0" smtClean="0">
                <a:cs typeface="Times New Roman" pitchFamily="18" charset="0"/>
              </a:rPr>
              <a:t>diritto penale</a:t>
            </a:r>
            <a:r>
              <a:rPr lang="it-IT" dirty="0">
                <a:cs typeface="Times New Roman" pitchFamily="18" charset="0"/>
              </a:rPr>
              <a:t>, civile, infortunistico, militare, previdenziale, 	assicurativo, di lavoro....</a:t>
            </a:r>
          </a:p>
          <a:p>
            <a:pPr eaLnBrk="0" hangingPunct="0">
              <a:tabLst>
                <a:tab pos="282575" algn="l"/>
              </a:tabLst>
            </a:pPr>
            <a:endParaRPr lang="it-IT" dirty="0"/>
          </a:p>
        </p:txBody>
      </p:sp>
    </p:spTree>
    <p:extLst>
      <p:ext uri="{BB962C8B-B14F-4D97-AF65-F5344CB8AC3E}">
        <p14:creationId xmlns:p14="http://schemas.microsoft.com/office/powerpoint/2010/main" val="2559564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7A41E1B-4F70-4964-A407-84C68BE8251C}" type="slidenum">
              <a:rPr lang="it-IT" smtClean="0"/>
              <a:pPr/>
              <a:t>24</a:t>
            </a:fld>
            <a:endParaRPr lang="it-IT"/>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613" y="1157288"/>
            <a:ext cx="84867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6518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E7A41E1B-4F70-4964-A407-84C68BE8251C}" type="slidenum">
              <a:rPr lang="it-IT" smtClean="0"/>
              <a:pPr/>
              <a:t>25</a:t>
            </a:fld>
            <a:endParaRPr lang="it-IT"/>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681163"/>
            <a:ext cx="9003780" cy="3692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069717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E7A41E1B-4F70-4964-A407-84C68BE8251C}" type="slidenum">
              <a:rPr lang="it-IT" smtClean="0"/>
              <a:pPr/>
              <a:t>26</a:t>
            </a:fld>
            <a:endParaRPr lang="it-IT"/>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66738"/>
            <a:ext cx="8686800" cy="572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82034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7A41E1B-4F70-4964-A407-84C68BE8251C}" type="slidenum">
              <a:rPr lang="it-IT" smtClean="0"/>
              <a:pPr/>
              <a:t>27</a:t>
            </a:fld>
            <a:endParaRPr lang="it-IT"/>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663" y="847725"/>
            <a:ext cx="8448675"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33206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7A41E1B-4F70-4964-A407-84C68BE8251C}" type="slidenum">
              <a:rPr lang="it-IT" smtClean="0"/>
              <a:pPr/>
              <a:t>28</a:t>
            </a:fld>
            <a:endParaRPr lang="it-IT"/>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263" y="1133475"/>
            <a:ext cx="8753475"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857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RUOLO GIURIDICO DEL MEDICO</a:t>
            </a:r>
            <a:endParaRPr lang="it-IT" dirty="0"/>
          </a:p>
        </p:txBody>
      </p:sp>
      <p:sp>
        <p:nvSpPr>
          <p:cNvPr id="3" name="Segnaposto contenuto 2"/>
          <p:cNvSpPr>
            <a:spLocks noGrp="1"/>
          </p:cNvSpPr>
          <p:nvPr>
            <p:ph idx="1"/>
          </p:nvPr>
        </p:nvSpPr>
        <p:spPr/>
        <p:txBody>
          <a:bodyPr>
            <a:normAutofit fontScale="92500" lnSpcReduction="10000"/>
          </a:bodyPr>
          <a:lstStyle/>
          <a:p>
            <a:pPr>
              <a:buNone/>
            </a:pPr>
            <a:r>
              <a:rPr lang="it-IT" dirty="0" smtClean="0"/>
              <a:t>Il medico può avere diversi ruoli a seconda della funzione che svolge e a seconda del luogo dove esercita la professione</a:t>
            </a:r>
          </a:p>
          <a:p>
            <a:pPr>
              <a:buFontTx/>
              <a:buChar char="-"/>
            </a:pPr>
            <a:r>
              <a:rPr lang="it-IT" dirty="0" smtClean="0"/>
              <a:t> Ospedale</a:t>
            </a:r>
          </a:p>
          <a:p>
            <a:pPr>
              <a:buFontTx/>
              <a:buChar char="-"/>
            </a:pPr>
            <a:r>
              <a:rPr lang="it-IT" dirty="0" smtClean="0"/>
              <a:t> Pronto Soccorso</a:t>
            </a:r>
          </a:p>
          <a:p>
            <a:pPr>
              <a:buFontTx/>
              <a:buChar char="-"/>
            </a:pPr>
            <a:r>
              <a:rPr lang="it-IT" dirty="0" smtClean="0"/>
              <a:t> Guardia Medica</a:t>
            </a:r>
          </a:p>
          <a:p>
            <a:pPr>
              <a:buFontTx/>
              <a:buChar char="-"/>
            </a:pPr>
            <a:r>
              <a:rPr lang="it-IT" dirty="0" smtClean="0"/>
              <a:t> Poliambulatorio ASL</a:t>
            </a:r>
          </a:p>
          <a:p>
            <a:pPr>
              <a:buFontTx/>
              <a:buChar char="-"/>
            </a:pPr>
            <a:r>
              <a:rPr lang="it-IT" dirty="0" smtClean="0"/>
              <a:t> Medico di Medicina Generale in convenzione</a:t>
            </a:r>
          </a:p>
          <a:p>
            <a:pPr>
              <a:buFontTx/>
              <a:buChar char="-"/>
            </a:pPr>
            <a:r>
              <a:rPr lang="it-IT" dirty="0" smtClean="0"/>
              <a:t> Medico che esercita la professione privatamente</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29</a:t>
            </a:fld>
            <a:endParaRPr lang="it-I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p:txBody>
          <a:bodyPr>
            <a:noAutofit/>
          </a:bodyPr>
          <a:lstStyle/>
          <a:p>
            <a:r>
              <a:rPr lang="it-IT" sz="2800" dirty="0" smtClean="0"/>
              <a:t>LE CERTIFICAZIONI POSSONO AVERE DIVERSI NOMI E FINALITA’</a:t>
            </a:r>
            <a:br>
              <a:rPr lang="it-IT" sz="2800" dirty="0" smtClean="0"/>
            </a:br>
            <a:endParaRPr lang="it-IT" sz="2800" dirty="0"/>
          </a:p>
        </p:txBody>
      </p:sp>
      <p:sp>
        <p:nvSpPr>
          <p:cNvPr id="2" name="Segnaposto numero diapositiva 1"/>
          <p:cNvSpPr>
            <a:spLocks noGrp="1"/>
          </p:cNvSpPr>
          <p:nvPr>
            <p:ph type="sldNum" sz="quarter" idx="12"/>
          </p:nvPr>
        </p:nvSpPr>
        <p:spPr/>
        <p:txBody>
          <a:bodyPr/>
          <a:lstStyle/>
          <a:p>
            <a:fld id="{E7A41E1B-4F70-4964-A407-84C68BE8251C}" type="slidenum">
              <a:rPr lang="it-IT" smtClean="0"/>
              <a:pPr/>
              <a:t>3</a:t>
            </a:fld>
            <a:endParaRPr lang="it-IT"/>
          </a:p>
        </p:txBody>
      </p:sp>
      <p:sp>
        <p:nvSpPr>
          <p:cNvPr id="3" name="Rettangolo 2"/>
          <p:cNvSpPr/>
          <p:nvPr/>
        </p:nvSpPr>
        <p:spPr>
          <a:xfrm>
            <a:off x="539552" y="1424965"/>
            <a:ext cx="8280920" cy="4524315"/>
          </a:xfrm>
          <a:prstGeom prst="rect">
            <a:avLst/>
          </a:prstGeom>
        </p:spPr>
        <p:txBody>
          <a:bodyPr wrap="square">
            <a:spAutoFit/>
          </a:bodyPr>
          <a:lstStyle/>
          <a:p>
            <a:r>
              <a:rPr lang="it-IT" sz="2400" dirty="0"/>
              <a:t>L’insieme delle notizie che il medico è tenuto a dare, e che</a:t>
            </a:r>
          </a:p>
          <a:p>
            <a:r>
              <a:rPr lang="it-IT" sz="2400" dirty="0"/>
              <a:t>costituiscono l’informativa professionale, accetta diverse</a:t>
            </a:r>
          </a:p>
          <a:p>
            <a:r>
              <a:rPr lang="it-IT" sz="2400" dirty="0"/>
              <a:t>denominazioni nei testi di legge pur avendo un significato</a:t>
            </a:r>
          </a:p>
          <a:p>
            <a:r>
              <a:rPr lang="it-IT" sz="2400" dirty="0"/>
              <a:t>sostanzialmente equivalente</a:t>
            </a:r>
            <a:r>
              <a:rPr lang="it-IT" sz="2400" dirty="0" smtClean="0"/>
              <a:t>:</a:t>
            </a:r>
            <a:endParaRPr lang="it-IT" sz="2400" dirty="0"/>
          </a:p>
          <a:p>
            <a:r>
              <a:rPr lang="it-IT" sz="2400" dirty="0"/>
              <a:t>Denunce </a:t>
            </a:r>
            <a:r>
              <a:rPr lang="it-IT" sz="2400" dirty="0" smtClean="0"/>
              <a:t>                 nel </a:t>
            </a:r>
            <a:r>
              <a:rPr lang="it-IT" sz="2400" dirty="0"/>
              <a:t>senso di riferire alla competente autorità</a:t>
            </a:r>
          </a:p>
          <a:p>
            <a:r>
              <a:rPr lang="it-IT" sz="2400" dirty="0"/>
              <a:t>Dichiarazioni  </a:t>
            </a:r>
            <a:r>
              <a:rPr lang="it-IT" sz="2400" dirty="0" smtClean="0"/>
              <a:t>         nel </a:t>
            </a:r>
            <a:r>
              <a:rPr lang="it-IT" sz="2400" dirty="0"/>
              <a:t>senso di mettere al corrente</a:t>
            </a:r>
          </a:p>
          <a:p>
            <a:r>
              <a:rPr lang="it-IT" sz="2400" dirty="0"/>
              <a:t>Notifiche </a:t>
            </a:r>
            <a:r>
              <a:rPr lang="it-IT" sz="2400" dirty="0" smtClean="0"/>
              <a:t>                 nel </a:t>
            </a:r>
            <a:r>
              <a:rPr lang="it-IT" sz="2400" dirty="0"/>
              <a:t>senso di rendere noto il fatto</a:t>
            </a:r>
          </a:p>
          <a:p>
            <a:r>
              <a:rPr lang="it-IT" sz="2400" dirty="0" smtClean="0"/>
              <a:t>Comunicazioni           nel </a:t>
            </a:r>
            <a:r>
              <a:rPr lang="it-IT" sz="2400" dirty="0"/>
              <a:t>senso di trasmettere la notizia</a:t>
            </a:r>
          </a:p>
          <a:p>
            <a:r>
              <a:rPr lang="it-IT" sz="2400" dirty="0"/>
              <a:t>Relazioni </a:t>
            </a:r>
            <a:r>
              <a:rPr lang="it-IT" sz="2400" dirty="0" smtClean="0"/>
              <a:t>               </a:t>
            </a:r>
            <a:r>
              <a:rPr lang="it-IT" sz="2400" dirty="0"/>
              <a:t>nel senso di resoconto scritto e talvolta orale</a:t>
            </a:r>
          </a:p>
          <a:p>
            <a:r>
              <a:rPr lang="it-IT" sz="2400" dirty="0" smtClean="0"/>
              <a:t>Referto                    nel </a:t>
            </a:r>
            <a:r>
              <a:rPr lang="it-IT" sz="2400" dirty="0"/>
              <a:t>senso specifico di notizie di reato</a:t>
            </a:r>
          </a:p>
          <a:p>
            <a:r>
              <a:rPr lang="it-IT" sz="2400" dirty="0"/>
              <a:t>Rapporti </a:t>
            </a:r>
            <a:r>
              <a:rPr lang="it-IT" sz="2400" dirty="0" smtClean="0"/>
              <a:t>               </a:t>
            </a:r>
            <a:r>
              <a:rPr lang="it-IT" sz="2400" dirty="0"/>
              <a:t>nel senso di riportare o riferire fatti, notizie o</a:t>
            </a:r>
          </a:p>
          <a:p>
            <a:r>
              <a:rPr lang="it-IT" sz="2400" dirty="0" smtClean="0"/>
              <a:t>                                  reati</a:t>
            </a:r>
            <a:endParaRPr lang="it-IT" sz="2400" dirty="0"/>
          </a:p>
        </p:txBody>
      </p:sp>
      <p:sp>
        <p:nvSpPr>
          <p:cNvPr id="4" name="Freccia a destra 3"/>
          <p:cNvSpPr/>
          <p:nvPr/>
        </p:nvSpPr>
        <p:spPr>
          <a:xfrm>
            <a:off x="1907704" y="3068960"/>
            <a:ext cx="93610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a destra 4"/>
          <p:cNvSpPr/>
          <p:nvPr/>
        </p:nvSpPr>
        <p:spPr>
          <a:xfrm>
            <a:off x="2375756" y="3455289"/>
            <a:ext cx="468052" cy="117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p:cNvSpPr/>
          <p:nvPr/>
        </p:nvSpPr>
        <p:spPr>
          <a:xfrm>
            <a:off x="1979712" y="3789040"/>
            <a:ext cx="79208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p:cNvSpPr/>
          <p:nvPr/>
        </p:nvSpPr>
        <p:spPr>
          <a:xfrm>
            <a:off x="2609782" y="4149080"/>
            <a:ext cx="41194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p:cNvSpPr/>
          <p:nvPr/>
        </p:nvSpPr>
        <p:spPr>
          <a:xfrm>
            <a:off x="1907704" y="4509120"/>
            <a:ext cx="70207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p:cNvSpPr/>
          <p:nvPr/>
        </p:nvSpPr>
        <p:spPr>
          <a:xfrm>
            <a:off x="1691680" y="4941168"/>
            <a:ext cx="108012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destra 9"/>
          <p:cNvSpPr/>
          <p:nvPr/>
        </p:nvSpPr>
        <p:spPr>
          <a:xfrm>
            <a:off x="1907704" y="5229200"/>
            <a:ext cx="70207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787460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332657"/>
            <a:ext cx="7560840" cy="792087"/>
          </a:xfrm>
        </p:spPr>
        <p:txBody>
          <a:bodyPr>
            <a:normAutofit/>
          </a:bodyPr>
          <a:lstStyle/>
          <a:p>
            <a:r>
              <a:rPr lang="it-IT" sz="3200" b="1" dirty="0" smtClean="0"/>
              <a:t>IL CERTIFICATO IN GIURISPRUDENZA</a:t>
            </a:r>
            <a:endParaRPr lang="it-IT" sz="3200" b="1" dirty="0"/>
          </a:p>
        </p:txBody>
      </p:sp>
      <p:sp>
        <p:nvSpPr>
          <p:cNvPr id="3" name="Sottotitolo 2"/>
          <p:cNvSpPr>
            <a:spLocks noGrp="1"/>
          </p:cNvSpPr>
          <p:nvPr>
            <p:ph type="subTitle" idx="1"/>
          </p:nvPr>
        </p:nvSpPr>
        <p:spPr>
          <a:xfrm>
            <a:off x="611560" y="1052736"/>
            <a:ext cx="6840760" cy="4464496"/>
          </a:xfrm>
        </p:spPr>
        <p:txBody>
          <a:bodyPr>
            <a:normAutofit/>
          </a:bodyPr>
          <a:lstStyle/>
          <a:p>
            <a:pPr lvl="1" algn="l">
              <a:buFont typeface="Arial" pitchFamily="34" charset="0"/>
              <a:buChar char="•"/>
            </a:pPr>
            <a:r>
              <a:rPr lang="it-IT" sz="2400" u="sng" dirty="0" smtClean="0">
                <a:solidFill>
                  <a:schemeClr val="tx1"/>
                </a:solidFill>
              </a:rPr>
              <a:t>atto pubblico </a:t>
            </a:r>
            <a:r>
              <a:rPr lang="it-IT" sz="2400" dirty="0" smtClean="0">
                <a:solidFill>
                  <a:schemeClr val="tx1"/>
                </a:solidFill>
              </a:rPr>
              <a:t>per la certificazione obbligatoria (medico = pubblico ufficiale)</a:t>
            </a:r>
          </a:p>
          <a:p>
            <a:pPr lvl="1" algn="l"/>
            <a:endParaRPr lang="it-IT" sz="2400" dirty="0" smtClean="0">
              <a:solidFill>
                <a:schemeClr val="tx1"/>
              </a:solidFill>
            </a:endParaRPr>
          </a:p>
          <a:p>
            <a:pPr lvl="1" algn="l">
              <a:buFont typeface="Arial" pitchFamily="34" charset="0"/>
              <a:buChar char="•"/>
            </a:pPr>
            <a:r>
              <a:rPr lang="it-IT" sz="2400" u="sng" dirty="0" smtClean="0">
                <a:solidFill>
                  <a:schemeClr val="tx1"/>
                </a:solidFill>
              </a:rPr>
              <a:t>certificazione amministrativa </a:t>
            </a:r>
            <a:r>
              <a:rPr lang="it-IT" sz="2400" dirty="0" smtClean="0">
                <a:solidFill>
                  <a:schemeClr val="tx1"/>
                </a:solidFill>
              </a:rPr>
              <a:t>rilasciata  nell'esercizio di funzioni pubbliche (medico = incaricato di pubblico servizio)</a:t>
            </a:r>
          </a:p>
          <a:p>
            <a:pPr lvl="1" algn="l"/>
            <a:endParaRPr lang="it-IT" sz="2400" dirty="0" smtClean="0">
              <a:solidFill>
                <a:schemeClr val="tx1"/>
              </a:solidFill>
            </a:endParaRPr>
          </a:p>
          <a:p>
            <a:pPr lvl="1" algn="l">
              <a:buFont typeface="Arial" pitchFamily="34" charset="0"/>
              <a:buChar char="•"/>
            </a:pPr>
            <a:r>
              <a:rPr lang="it-IT" sz="2400" u="sng" dirty="0" smtClean="0">
                <a:solidFill>
                  <a:schemeClr val="tx1"/>
                </a:solidFill>
              </a:rPr>
              <a:t>scrittura privata </a:t>
            </a:r>
            <a:r>
              <a:rPr lang="it-IT" sz="2400" dirty="0" smtClean="0">
                <a:solidFill>
                  <a:schemeClr val="tx1"/>
                </a:solidFill>
              </a:rPr>
              <a:t>rilasciata in regime libero-professionale quando il medico non svolge funzioni pubbliche (medico = esercente un servizio di pubblica necessità)</a:t>
            </a:r>
          </a:p>
          <a:p>
            <a:endParaRPr lang="it-IT" sz="2400" dirty="0"/>
          </a:p>
        </p:txBody>
      </p:sp>
      <p:pic>
        <p:nvPicPr>
          <p:cNvPr id="81922" name="Picture 2" descr="http://ts2.mm.bing.net/images/thumbnail.aspx?q=820723592233&amp;id=3f2490e69db04f4d65d329785f4e73f9&amp;url=http%3a%2f%2fe-giurisprudenza.uniparthenope.it%2fmoodle%2ffile.php%2f1%2fGiurisprudenza2.JPG"/>
          <p:cNvPicPr>
            <a:picLocks noChangeAspect="1" noChangeArrowheads="1"/>
          </p:cNvPicPr>
          <p:nvPr/>
        </p:nvPicPr>
        <p:blipFill>
          <a:blip r:embed="rId2" cstate="print"/>
          <a:srcRect/>
          <a:stretch>
            <a:fillRect/>
          </a:stretch>
        </p:blipFill>
        <p:spPr bwMode="auto">
          <a:xfrm>
            <a:off x="7740352" y="260648"/>
            <a:ext cx="1276942" cy="1368152"/>
          </a:xfrm>
          <a:prstGeom prst="rect">
            <a:avLst/>
          </a:prstGeom>
          <a:noFill/>
        </p:spPr>
      </p:pic>
      <p:sp>
        <p:nvSpPr>
          <p:cNvPr id="6" name="Segnaposto numero diapositiva 5"/>
          <p:cNvSpPr>
            <a:spLocks noGrp="1"/>
          </p:cNvSpPr>
          <p:nvPr>
            <p:ph type="sldNum" sz="quarter" idx="12"/>
          </p:nvPr>
        </p:nvSpPr>
        <p:spPr/>
        <p:txBody>
          <a:bodyPr/>
          <a:lstStyle/>
          <a:p>
            <a:fld id="{E7A41E1B-4F70-4964-A407-84C68BE8251C}" type="slidenum">
              <a:rPr lang="it-IT" smtClean="0"/>
              <a:pPr/>
              <a:t>30</a:t>
            </a:fld>
            <a:endParaRPr lang="it-IT"/>
          </a:p>
        </p:txBody>
      </p:sp>
    </p:spTree>
    <p:extLst>
      <p:ext uri="{BB962C8B-B14F-4D97-AF65-F5344CB8AC3E}">
        <p14:creationId xmlns:p14="http://schemas.microsoft.com/office/powerpoint/2010/main" val="16996846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PUBBLICO UFFICIALE</a:t>
            </a:r>
            <a:endParaRPr lang="it-IT" dirty="0"/>
          </a:p>
        </p:txBody>
      </p:sp>
      <p:sp>
        <p:nvSpPr>
          <p:cNvPr id="4" name="Segnaposto contenuto 3"/>
          <p:cNvSpPr>
            <a:spLocks noGrp="1"/>
          </p:cNvSpPr>
          <p:nvPr>
            <p:ph idx="1"/>
          </p:nvPr>
        </p:nvSpPr>
        <p:spPr/>
        <p:txBody>
          <a:bodyPr>
            <a:normAutofit fontScale="85000" lnSpcReduction="10000"/>
          </a:bodyPr>
          <a:lstStyle/>
          <a:p>
            <a:pPr marL="0" indent="0">
              <a:buNone/>
            </a:pPr>
            <a:r>
              <a:rPr lang="it-IT" i="1" dirty="0" smtClean="0"/>
              <a:t>..agli effetti della legge </a:t>
            </a:r>
            <a:r>
              <a:rPr lang="it-IT" i="1" dirty="0" err="1" smtClean="0"/>
              <a:t>penale</a:t>
            </a:r>
            <a:r>
              <a:rPr lang="it-IT" dirty="0" err="1" smtClean="0"/>
              <a:t>…</a:t>
            </a:r>
            <a:r>
              <a:rPr lang="it-IT" dirty="0" smtClean="0"/>
              <a:t>.Sono pubblici ufficiali ai sensi dell’art.357 del c.p., coloro i quali esercitano una pubblica funzione legislativa, giudiziaria o amministrativa…in questo senso la pubblica funzione amministrativa si esercita attraverso applicazione di norme di diritto pubblico o da atti autoritativi caratterizzati dalla formazione e dalla manifestazione della volontà della pubblica amministrazione o dal suo svolgersi per mezzo di poteri autoritativi o </a:t>
            </a:r>
            <a:r>
              <a:rPr lang="it-IT" dirty="0" err="1" smtClean="0"/>
              <a:t>certificativi…</a:t>
            </a:r>
            <a:r>
              <a:rPr lang="it-IT" dirty="0" smtClean="0"/>
              <a:t>.</a:t>
            </a:r>
          </a:p>
          <a:p>
            <a:pPr marL="0" indent="0">
              <a:buNone/>
            </a:pPr>
            <a:r>
              <a:rPr lang="it-IT" dirty="0" smtClean="0"/>
              <a:t>(MEDICI CON RAPPORTO </a:t>
            </a:r>
            <a:r>
              <a:rPr lang="it-IT" dirty="0" err="1" smtClean="0"/>
              <a:t>DI</a:t>
            </a:r>
            <a:r>
              <a:rPr lang="it-IT" dirty="0" smtClean="0"/>
              <a:t> LAVORO SUBORDINATO CON SSN) </a:t>
            </a:r>
            <a:endParaRPr lang="it-IT" dirty="0"/>
          </a:p>
        </p:txBody>
      </p:sp>
      <p:sp>
        <p:nvSpPr>
          <p:cNvPr id="3" name="Segnaposto numero diapositiva 2"/>
          <p:cNvSpPr>
            <a:spLocks noGrp="1"/>
          </p:cNvSpPr>
          <p:nvPr>
            <p:ph type="sldNum" sz="quarter" idx="12"/>
          </p:nvPr>
        </p:nvSpPr>
        <p:spPr/>
        <p:txBody>
          <a:bodyPr/>
          <a:lstStyle/>
          <a:p>
            <a:fld id="{E7A41E1B-4F70-4964-A407-84C68BE8251C}" type="slidenum">
              <a:rPr lang="it-IT" smtClean="0"/>
              <a:pPr/>
              <a:t>31</a:t>
            </a:fld>
            <a:endParaRPr lang="it-IT"/>
          </a:p>
        </p:txBody>
      </p:sp>
    </p:spTree>
    <p:extLst>
      <p:ext uri="{BB962C8B-B14F-4D97-AF65-F5344CB8AC3E}">
        <p14:creationId xmlns:p14="http://schemas.microsoft.com/office/powerpoint/2010/main" val="28114944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1"/>
            <a:ext cx="7772400" cy="1196752"/>
          </a:xfrm>
        </p:spPr>
        <p:txBody>
          <a:bodyPr>
            <a:normAutofit/>
          </a:bodyPr>
          <a:lstStyle/>
          <a:p>
            <a:r>
              <a:rPr lang="it-IT" sz="3200" b="1" dirty="0" smtClean="0"/>
              <a:t>IL CERTIFICATO IN GIURISPRUDENZA</a:t>
            </a:r>
            <a:endParaRPr lang="it-IT" sz="3200" b="1" dirty="0"/>
          </a:p>
        </p:txBody>
      </p:sp>
      <p:sp>
        <p:nvSpPr>
          <p:cNvPr id="3" name="Sottotitolo 2"/>
          <p:cNvSpPr>
            <a:spLocks noGrp="1"/>
          </p:cNvSpPr>
          <p:nvPr>
            <p:ph type="subTitle" idx="1"/>
          </p:nvPr>
        </p:nvSpPr>
        <p:spPr>
          <a:xfrm>
            <a:off x="1547664" y="1340768"/>
            <a:ext cx="6400800" cy="4248472"/>
          </a:xfrm>
        </p:spPr>
        <p:txBody>
          <a:bodyPr>
            <a:normAutofit fontScale="77500" lnSpcReduction="20000"/>
          </a:bodyPr>
          <a:lstStyle/>
          <a:p>
            <a:r>
              <a:rPr lang="it-IT" sz="2800" u="sng" dirty="0" smtClean="0">
                <a:solidFill>
                  <a:schemeClr val="tx1"/>
                </a:solidFill>
              </a:rPr>
              <a:t>Atto pubblico</a:t>
            </a:r>
          </a:p>
          <a:p>
            <a:pPr algn="l"/>
            <a:endParaRPr lang="it-IT" sz="2800" dirty="0" smtClean="0">
              <a:solidFill>
                <a:schemeClr val="tx1"/>
              </a:solidFill>
            </a:endParaRPr>
          </a:p>
          <a:p>
            <a:pPr algn="l">
              <a:buFont typeface="Arial" pitchFamily="34" charset="0"/>
              <a:buChar char="•"/>
            </a:pPr>
            <a:r>
              <a:rPr lang="it-IT" sz="2800" i="1" dirty="0" smtClean="0">
                <a:solidFill>
                  <a:schemeClr val="tx1"/>
                </a:solidFill>
              </a:rPr>
              <a:t>l'avvenuta visita medica e la prescrizione su ricettario regionale </a:t>
            </a:r>
            <a:r>
              <a:rPr lang="it-IT" sz="2800" dirty="0" smtClean="0">
                <a:solidFill>
                  <a:schemeClr val="tx1"/>
                </a:solidFill>
              </a:rPr>
              <a:t>di accertamenti diagnostici (sentenza n.412 del 14.1.1985 della Cassazione Penale, sez. V)</a:t>
            </a:r>
          </a:p>
          <a:p>
            <a:pPr algn="l">
              <a:buFont typeface="Arial" pitchFamily="34" charset="0"/>
              <a:buChar char="•"/>
            </a:pPr>
            <a:r>
              <a:rPr lang="it-IT" sz="2800" dirty="0" smtClean="0">
                <a:solidFill>
                  <a:schemeClr val="tx1"/>
                </a:solidFill>
              </a:rPr>
              <a:t> </a:t>
            </a:r>
            <a:r>
              <a:rPr lang="it-IT" sz="2800" i="1" dirty="0" smtClean="0">
                <a:solidFill>
                  <a:schemeClr val="tx1"/>
                </a:solidFill>
              </a:rPr>
              <a:t>il certificato di morte e dell'identificazione delle relative cause</a:t>
            </a:r>
            <a:r>
              <a:rPr lang="it-IT" sz="2800" dirty="0" smtClean="0">
                <a:solidFill>
                  <a:schemeClr val="tx1"/>
                </a:solidFill>
              </a:rPr>
              <a:t> (sentenza n.8496 del 17.10.1983 della Cassazione, sez. V Penale) </a:t>
            </a:r>
          </a:p>
          <a:p>
            <a:pPr algn="l">
              <a:buFont typeface="Arial" pitchFamily="34" charset="0"/>
              <a:buChar char="•"/>
            </a:pPr>
            <a:r>
              <a:rPr lang="it-IT" sz="2800" dirty="0" smtClean="0">
                <a:solidFill>
                  <a:schemeClr val="tx1"/>
                </a:solidFill>
              </a:rPr>
              <a:t> </a:t>
            </a:r>
            <a:r>
              <a:rPr lang="it-IT" sz="2800" i="1" dirty="0" smtClean="0">
                <a:solidFill>
                  <a:schemeClr val="tx1"/>
                </a:solidFill>
              </a:rPr>
              <a:t>il certificato di idoneità alla guida di autoveicoli </a:t>
            </a:r>
            <a:r>
              <a:rPr lang="it-IT" sz="2800" dirty="0" smtClean="0">
                <a:solidFill>
                  <a:schemeClr val="tx1"/>
                </a:solidFill>
              </a:rPr>
              <a:t>(sentenza n.9228 del 22.11.1979 e sentenza n.1429 del 15.11.1984 della Cassazione, sez. V Penale)</a:t>
            </a:r>
          </a:p>
          <a:p>
            <a:pPr algn="l">
              <a:buFont typeface="Arial" pitchFamily="34" charset="0"/>
              <a:buChar char="•"/>
            </a:pPr>
            <a:r>
              <a:rPr lang="it-IT" sz="2800" dirty="0" smtClean="0">
                <a:solidFill>
                  <a:schemeClr val="tx1"/>
                </a:solidFill>
              </a:rPr>
              <a:t> </a:t>
            </a:r>
            <a:r>
              <a:rPr lang="it-IT" sz="2800" i="1" dirty="0" smtClean="0">
                <a:solidFill>
                  <a:schemeClr val="tx1"/>
                </a:solidFill>
              </a:rPr>
              <a:t>il certificato di idoneità al porto d'armi </a:t>
            </a:r>
            <a:r>
              <a:rPr lang="it-IT" sz="2800" dirty="0" smtClean="0">
                <a:solidFill>
                  <a:schemeClr val="tx1"/>
                </a:solidFill>
              </a:rPr>
              <a:t>(DM 28.4.1998 in GU n.143 del 22.6.1998).</a:t>
            </a:r>
          </a:p>
          <a:p>
            <a:pPr algn="l"/>
            <a:endParaRPr lang="it-IT" sz="2400" dirty="0">
              <a:solidFill>
                <a:schemeClr val="tx1"/>
              </a:solidFill>
            </a:endParaRPr>
          </a:p>
        </p:txBody>
      </p:sp>
      <p:pic>
        <p:nvPicPr>
          <p:cNvPr id="9" name="Picture 2" descr="http://ts2.mm.bing.net/images/thumbnail.aspx?q=820723592233&amp;id=3f2490e69db04f4d65d329785f4e73f9&amp;url=http%3a%2f%2fe-giurisprudenza.uniparthenope.it%2fmoodle%2ffile.php%2f1%2fGiurisprudenza2.JPG"/>
          <p:cNvPicPr>
            <a:picLocks noChangeAspect="1" noChangeArrowheads="1"/>
          </p:cNvPicPr>
          <p:nvPr/>
        </p:nvPicPr>
        <p:blipFill>
          <a:blip r:embed="rId2" cstate="print"/>
          <a:srcRect/>
          <a:stretch>
            <a:fillRect/>
          </a:stretch>
        </p:blipFill>
        <p:spPr bwMode="auto">
          <a:xfrm>
            <a:off x="7812360" y="886358"/>
            <a:ext cx="1080120" cy="1102481"/>
          </a:xfrm>
          <a:prstGeom prst="rect">
            <a:avLst/>
          </a:prstGeom>
          <a:noFill/>
        </p:spPr>
      </p:pic>
      <p:sp>
        <p:nvSpPr>
          <p:cNvPr id="6" name="Segnaposto numero diapositiva 5"/>
          <p:cNvSpPr>
            <a:spLocks noGrp="1"/>
          </p:cNvSpPr>
          <p:nvPr>
            <p:ph type="sldNum" sz="quarter" idx="12"/>
          </p:nvPr>
        </p:nvSpPr>
        <p:spPr/>
        <p:txBody>
          <a:bodyPr/>
          <a:lstStyle/>
          <a:p>
            <a:fld id="{E7A41E1B-4F70-4964-A407-84C68BE8251C}" type="slidenum">
              <a:rPr lang="it-IT" smtClean="0"/>
              <a:pPr/>
              <a:t>32</a:t>
            </a:fld>
            <a:endParaRPr lang="it-IT"/>
          </a:p>
        </p:txBody>
      </p:sp>
    </p:spTree>
    <p:extLst>
      <p:ext uri="{BB962C8B-B14F-4D97-AF65-F5344CB8AC3E}">
        <p14:creationId xmlns:p14="http://schemas.microsoft.com/office/powerpoint/2010/main" val="3371116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INCARICATI DI PUBBLICO SERVIZIO</a:t>
            </a:r>
            <a:endParaRPr lang="it-IT" dirty="0"/>
          </a:p>
        </p:txBody>
      </p:sp>
      <p:sp>
        <p:nvSpPr>
          <p:cNvPr id="3" name="Segnaposto contenuto 2"/>
          <p:cNvSpPr>
            <a:spLocks noGrp="1"/>
          </p:cNvSpPr>
          <p:nvPr>
            <p:ph idx="1"/>
          </p:nvPr>
        </p:nvSpPr>
        <p:spPr/>
        <p:txBody>
          <a:bodyPr>
            <a:normAutofit fontScale="85000" lnSpcReduction="20000"/>
          </a:bodyPr>
          <a:lstStyle/>
          <a:p>
            <a:pPr>
              <a:buNone/>
            </a:pPr>
            <a:r>
              <a:rPr lang="it-IT" dirty="0" err="1" smtClean="0"/>
              <a:t>….</a:t>
            </a:r>
            <a:r>
              <a:rPr lang="it-IT" i="1" dirty="0" err="1" smtClean="0"/>
              <a:t>agli</a:t>
            </a:r>
            <a:r>
              <a:rPr lang="it-IT" i="1" dirty="0" smtClean="0"/>
              <a:t> effetti della legge </a:t>
            </a:r>
            <a:r>
              <a:rPr lang="it-IT" i="1" dirty="0" err="1" smtClean="0"/>
              <a:t>penale…</a:t>
            </a:r>
            <a:r>
              <a:rPr lang="it-IT" i="1" dirty="0" smtClean="0"/>
              <a:t>.</a:t>
            </a:r>
            <a:r>
              <a:rPr lang="it-IT" dirty="0" smtClean="0"/>
              <a:t>Sono incaricati di pubblico servizio ai sensi dell’art.358 del c.p., coloro i quali, a qualunque titolo, prestano un servizio pubblico. Per pubblico servizio si intende una attività disciplinata nelle stesse forme della pubblica funzione, ma senza i poteri tipici di questa ultima e con l’esclusione dello svolgimento di semplici </a:t>
            </a:r>
            <a:r>
              <a:rPr lang="it-IT" dirty="0" err="1" smtClean="0"/>
              <a:t>manzioni</a:t>
            </a:r>
            <a:r>
              <a:rPr lang="it-IT" dirty="0" smtClean="0"/>
              <a:t> di ordine e della prestazione di opera meramente materiale..</a:t>
            </a:r>
          </a:p>
          <a:p>
            <a:pPr>
              <a:buNone/>
            </a:pPr>
            <a:r>
              <a:rPr lang="it-IT" dirty="0" smtClean="0"/>
              <a:t> (tutela della salute pubblica e rilevanza dell’esercizio della professione medica entro il SSN , MEDICI CONVENZIONATI CON SSN)</a:t>
            </a:r>
          </a:p>
          <a:p>
            <a:pPr>
              <a:buNone/>
            </a:pP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33</a:t>
            </a:fld>
            <a:endParaRPr lang="it-IT"/>
          </a:p>
        </p:txBody>
      </p:sp>
    </p:spTree>
    <p:extLst>
      <p:ext uri="{BB962C8B-B14F-4D97-AF65-F5344CB8AC3E}">
        <p14:creationId xmlns:p14="http://schemas.microsoft.com/office/powerpoint/2010/main" val="35465639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332657"/>
            <a:ext cx="7772400" cy="1008112"/>
          </a:xfrm>
        </p:spPr>
        <p:txBody>
          <a:bodyPr>
            <a:normAutofit/>
          </a:bodyPr>
          <a:lstStyle/>
          <a:p>
            <a:r>
              <a:rPr lang="it-IT" sz="3200" b="1" dirty="0" smtClean="0"/>
              <a:t>IL CERTIFICATO IN GIURISPRUDENZA</a:t>
            </a:r>
            <a:endParaRPr lang="it-IT" sz="3200" b="1" dirty="0"/>
          </a:p>
        </p:txBody>
      </p:sp>
      <p:sp>
        <p:nvSpPr>
          <p:cNvPr id="3" name="Sottotitolo 2"/>
          <p:cNvSpPr>
            <a:spLocks noGrp="1"/>
          </p:cNvSpPr>
          <p:nvPr>
            <p:ph type="subTitle" idx="1"/>
          </p:nvPr>
        </p:nvSpPr>
        <p:spPr>
          <a:xfrm>
            <a:off x="1371600" y="1268760"/>
            <a:ext cx="6400800" cy="4464496"/>
          </a:xfrm>
        </p:spPr>
        <p:txBody>
          <a:bodyPr>
            <a:normAutofit fontScale="92500" lnSpcReduction="10000"/>
          </a:bodyPr>
          <a:lstStyle/>
          <a:p>
            <a:r>
              <a:rPr lang="it-IT" sz="2400" u="sng" dirty="0" smtClean="0">
                <a:solidFill>
                  <a:schemeClr val="tx1"/>
                </a:solidFill>
              </a:rPr>
              <a:t>Certificazione amministrativa</a:t>
            </a:r>
          </a:p>
          <a:p>
            <a:endParaRPr lang="it-IT" sz="2400" u="sng" dirty="0" smtClean="0">
              <a:solidFill>
                <a:schemeClr val="tx1"/>
              </a:solidFill>
            </a:endParaRPr>
          </a:p>
          <a:p>
            <a:pPr algn="l">
              <a:buFont typeface="Arial" pitchFamily="34" charset="0"/>
              <a:buChar char="•"/>
            </a:pPr>
            <a:r>
              <a:rPr lang="it-IT" sz="2400" i="1" dirty="0" smtClean="0">
                <a:solidFill>
                  <a:schemeClr val="tx1"/>
                </a:solidFill>
              </a:rPr>
              <a:t>la prescrizione di farmaci su ricettario regionale </a:t>
            </a:r>
            <a:r>
              <a:rPr lang="it-IT" sz="2400" dirty="0" smtClean="0">
                <a:solidFill>
                  <a:schemeClr val="tx1"/>
                </a:solidFill>
              </a:rPr>
              <a:t>(sentenza n.6752 del 7.6.1988 della Cassazione Penale Sez. Unite e sentenza n.8051 del 1.6.1990 della Cassazione Penale, sez. IV) anche se nel passato  l’interpretazione di un pronunciamento tese a ricomprenderla nell’atto pubblico (Cassazione Penale sez. V, sent. </a:t>
            </a:r>
            <a:r>
              <a:rPr lang="it-IT" sz="2400" dirty="0" err="1" smtClean="0">
                <a:solidFill>
                  <a:schemeClr val="tx1"/>
                </a:solidFill>
              </a:rPr>
              <a:t>n°</a:t>
            </a:r>
            <a:r>
              <a:rPr lang="it-IT" sz="2400" dirty="0" smtClean="0">
                <a:solidFill>
                  <a:schemeClr val="tx1"/>
                </a:solidFill>
              </a:rPr>
              <a:t> 34814 del 13/6/01) </a:t>
            </a:r>
          </a:p>
          <a:p>
            <a:pPr algn="l">
              <a:buFont typeface="Arial" pitchFamily="34" charset="0"/>
              <a:buChar char="•"/>
            </a:pPr>
            <a:r>
              <a:rPr lang="it-IT" sz="2400" dirty="0" smtClean="0">
                <a:solidFill>
                  <a:schemeClr val="tx1"/>
                </a:solidFill>
              </a:rPr>
              <a:t> </a:t>
            </a:r>
            <a:r>
              <a:rPr lang="it-IT" sz="2400" i="1" dirty="0" smtClean="0">
                <a:solidFill>
                  <a:schemeClr val="tx1"/>
                </a:solidFill>
              </a:rPr>
              <a:t>altre certificazioni come i certificati di idoneità all'attività sportiva </a:t>
            </a:r>
            <a:r>
              <a:rPr lang="it-IT" sz="2400" dirty="0" smtClean="0">
                <a:solidFill>
                  <a:schemeClr val="tx1"/>
                </a:solidFill>
              </a:rPr>
              <a:t>di cui al D.M. Sanità 18.2.1992 per gli atleti non professionisti e di cui al D.M. Sanità 13.3.1995 per gli atleti professionisti</a:t>
            </a:r>
            <a:endParaRPr lang="it-IT" sz="2400" u="sng" dirty="0">
              <a:solidFill>
                <a:schemeClr val="tx1"/>
              </a:solidFill>
            </a:endParaRPr>
          </a:p>
        </p:txBody>
      </p:sp>
      <p:pic>
        <p:nvPicPr>
          <p:cNvPr id="9" name="Picture 2" descr="http://ts2.mm.bing.net/images/thumbnail.aspx?q=820723592233&amp;id=3f2490e69db04f4d65d329785f4e73f9&amp;url=http%3a%2f%2fe-giurisprudenza.uniparthenope.it%2fmoodle%2ffile.php%2f1%2fGiurisprudenza2.JPG"/>
          <p:cNvPicPr>
            <a:picLocks noChangeAspect="1" noChangeArrowheads="1"/>
          </p:cNvPicPr>
          <p:nvPr/>
        </p:nvPicPr>
        <p:blipFill>
          <a:blip r:embed="rId2" cstate="print"/>
          <a:srcRect/>
          <a:stretch>
            <a:fillRect/>
          </a:stretch>
        </p:blipFill>
        <p:spPr bwMode="auto">
          <a:xfrm>
            <a:off x="7524328" y="764704"/>
            <a:ext cx="1224136" cy="1344521"/>
          </a:xfrm>
          <a:prstGeom prst="rect">
            <a:avLst/>
          </a:prstGeom>
          <a:noFill/>
        </p:spPr>
      </p:pic>
      <p:sp>
        <p:nvSpPr>
          <p:cNvPr id="11" name="Segnaposto numero diapositiva 10"/>
          <p:cNvSpPr>
            <a:spLocks noGrp="1"/>
          </p:cNvSpPr>
          <p:nvPr>
            <p:ph type="sldNum" sz="quarter" idx="12"/>
          </p:nvPr>
        </p:nvSpPr>
        <p:spPr/>
        <p:txBody>
          <a:bodyPr/>
          <a:lstStyle/>
          <a:p>
            <a:fld id="{E7A41E1B-4F70-4964-A407-84C68BE8251C}" type="slidenum">
              <a:rPr lang="it-IT" smtClean="0"/>
              <a:pPr/>
              <a:t>34</a:t>
            </a:fld>
            <a:endParaRPr lang="it-IT"/>
          </a:p>
        </p:txBody>
      </p:sp>
    </p:spTree>
    <p:extLst>
      <p:ext uri="{BB962C8B-B14F-4D97-AF65-F5344CB8AC3E}">
        <p14:creationId xmlns:p14="http://schemas.microsoft.com/office/powerpoint/2010/main" val="326732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PUBBLICA NECESSITA’</a:t>
            </a:r>
            <a:endParaRPr lang="it-IT" dirty="0"/>
          </a:p>
        </p:txBody>
      </p:sp>
      <p:sp>
        <p:nvSpPr>
          <p:cNvPr id="3" name="Segnaposto contenuto 2"/>
          <p:cNvSpPr>
            <a:spLocks noGrp="1"/>
          </p:cNvSpPr>
          <p:nvPr>
            <p:ph idx="1"/>
          </p:nvPr>
        </p:nvSpPr>
        <p:spPr>
          <a:xfrm>
            <a:off x="457200" y="1600200"/>
            <a:ext cx="8363272" cy="4781128"/>
          </a:xfrm>
        </p:spPr>
        <p:txBody>
          <a:bodyPr>
            <a:normAutofit fontScale="77500" lnSpcReduction="20000"/>
          </a:bodyPr>
          <a:lstStyle/>
          <a:p>
            <a:pPr>
              <a:buNone/>
            </a:pPr>
            <a:r>
              <a:rPr lang="it-IT" i="1" dirty="0" err="1" smtClean="0"/>
              <a:t>….agli</a:t>
            </a:r>
            <a:r>
              <a:rPr lang="it-IT" i="1" dirty="0" smtClean="0"/>
              <a:t> effetti della legge penale.. </a:t>
            </a:r>
            <a:r>
              <a:rPr lang="it-IT" dirty="0" smtClean="0"/>
              <a:t>Sono persone che esercitano un servizio di pubblica necessità, ai sensi dell’art.359 del c.p.,</a:t>
            </a:r>
          </a:p>
          <a:p>
            <a:pPr marL="514350" indent="-514350">
              <a:buAutoNum type="arabicParenR"/>
            </a:pPr>
            <a:r>
              <a:rPr lang="it-IT" dirty="0" smtClean="0"/>
              <a:t>soggetti privati che esercitano professione forense o sanitaria o altre professioni il cui esercizio sia per legge, vietato senza una abilitazione dello Stato, quando dell’opera di essi, il pubblico sia per legge, obbligato a valersi</a:t>
            </a:r>
          </a:p>
          <a:p>
            <a:pPr marL="514350" indent="-514350">
              <a:buAutoNum type="arabicParenR"/>
            </a:pPr>
            <a:r>
              <a:rPr lang="it-IT" dirty="0" smtClean="0"/>
              <a:t> I privati che, non esercitando una pubblica funzione, né prestando un pubblico servizio, adempiono ad un servizio di pubblica necessità mediante un atto della pubblica amministrazione.</a:t>
            </a:r>
          </a:p>
          <a:p>
            <a:pPr marL="514350" indent="-514350">
              <a:buNone/>
            </a:pPr>
            <a:r>
              <a:rPr lang="it-IT" dirty="0" smtClean="0"/>
              <a:t>MEDICI NELLO SVOLGIMENTO </a:t>
            </a:r>
            <a:r>
              <a:rPr lang="it-IT" dirty="0" err="1" smtClean="0"/>
              <a:t>DI</a:t>
            </a:r>
            <a:r>
              <a:rPr lang="it-IT" dirty="0" smtClean="0"/>
              <a:t> ATTIVITA’ LIBERO PROFESSIONALE</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35</a:t>
            </a:fld>
            <a:endParaRPr lang="it-IT"/>
          </a:p>
        </p:txBody>
      </p:sp>
    </p:spTree>
    <p:extLst>
      <p:ext uri="{BB962C8B-B14F-4D97-AF65-F5344CB8AC3E}">
        <p14:creationId xmlns:p14="http://schemas.microsoft.com/office/powerpoint/2010/main" val="5998018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1"/>
            <a:ext cx="7772400" cy="908720"/>
          </a:xfrm>
        </p:spPr>
        <p:txBody>
          <a:bodyPr>
            <a:normAutofit/>
          </a:bodyPr>
          <a:lstStyle/>
          <a:p>
            <a:r>
              <a:rPr lang="it-IT" sz="3200" b="1" dirty="0" smtClean="0"/>
              <a:t>IL CERTIFICATO IN GIURISPRUDENZA</a:t>
            </a:r>
            <a:endParaRPr lang="it-IT" sz="3200" b="1" dirty="0"/>
          </a:p>
        </p:txBody>
      </p:sp>
      <p:sp>
        <p:nvSpPr>
          <p:cNvPr id="3" name="Sottotitolo 2"/>
          <p:cNvSpPr>
            <a:spLocks noGrp="1"/>
          </p:cNvSpPr>
          <p:nvPr>
            <p:ph type="subTitle" idx="1"/>
          </p:nvPr>
        </p:nvSpPr>
        <p:spPr>
          <a:xfrm>
            <a:off x="1371600" y="764704"/>
            <a:ext cx="6400800" cy="4752528"/>
          </a:xfrm>
        </p:spPr>
        <p:txBody>
          <a:bodyPr>
            <a:normAutofit fontScale="85000" lnSpcReduction="20000"/>
          </a:bodyPr>
          <a:lstStyle/>
          <a:p>
            <a:endParaRPr lang="it-IT" sz="2400" u="sng" dirty="0" smtClean="0">
              <a:solidFill>
                <a:schemeClr val="tx1"/>
              </a:solidFill>
            </a:endParaRPr>
          </a:p>
          <a:p>
            <a:r>
              <a:rPr lang="it-IT" sz="2600" u="sng" dirty="0" smtClean="0">
                <a:solidFill>
                  <a:schemeClr val="tx1"/>
                </a:solidFill>
              </a:rPr>
              <a:t>Scrittura privata</a:t>
            </a:r>
          </a:p>
          <a:p>
            <a:endParaRPr lang="it-IT" sz="2600" u="sng" dirty="0" smtClean="0">
              <a:solidFill>
                <a:schemeClr val="tx1"/>
              </a:solidFill>
            </a:endParaRPr>
          </a:p>
          <a:p>
            <a:r>
              <a:rPr lang="it-IT" sz="2600" dirty="0" smtClean="0">
                <a:solidFill>
                  <a:schemeClr val="tx1"/>
                </a:solidFill>
              </a:rPr>
              <a:t>Per esempio:</a:t>
            </a:r>
          </a:p>
          <a:p>
            <a:pPr algn="l">
              <a:buFont typeface="Arial" pitchFamily="34" charset="0"/>
              <a:buChar char="•"/>
            </a:pPr>
            <a:r>
              <a:rPr lang="it-IT" sz="2600" dirty="0" smtClean="0">
                <a:solidFill>
                  <a:schemeClr val="tx1"/>
                </a:solidFill>
              </a:rPr>
              <a:t> i certificati di assenza di controindicazioni per l'esercizio dell'attività sportiva non agonistica ai sensi del D.M. Sanità del 28.2.1983;</a:t>
            </a:r>
          </a:p>
          <a:p>
            <a:pPr algn="l">
              <a:buFont typeface="Arial" pitchFamily="34" charset="0"/>
              <a:buChar char="•"/>
            </a:pPr>
            <a:r>
              <a:rPr lang="it-IT" sz="2600" dirty="0" smtClean="0">
                <a:solidFill>
                  <a:schemeClr val="tx1"/>
                </a:solidFill>
              </a:rPr>
              <a:t> la proposta di ricovero coatto per pazienti psichiatrici di cui alla legge n. 180/1978 (sentenza n. 18341 del 2.12.1983 della Cassazione Penale, sez. V) indirizzata al</a:t>
            </a:r>
          </a:p>
          <a:p>
            <a:pPr algn="l"/>
            <a:r>
              <a:rPr lang="it-IT" sz="2600" dirty="0" smtClean="0">
                <a:solidFill>
                  <a:schemeClr val="tx1"/>
                </a:solidFill>
              </a:rPr>
              <a:t>Sindaco, redatta da medico libero-professionista;</a:t>
            </a:r>
          </a:p>
          <a:p>
            <a:pPr algn="l">
              <a:buFont typeface="Arial" pitchFamily="34" charset="0"/>
              <a:buChar char="•"/>
            </a:pPr>
            <a:r>
              <a:rPr lang="it-IT" sz="2600" dirty="0" smtClean="0">
                <a:solidFill>
                  <a:schemeClr val="tx1"/>
                </a:solidFill>
              </a:rPr>
              <a:t> i certificati per l'interruzione volontaria di gravidanza di cui alla legge n. 194/78;</a:t>
            </a:r>
          </a:p>
          <a:p>
            <a:pPr algn="l">
              <a:buFont typeface="Arial" pitchFamily="34" charset="0"/>
              <a:buChar char="•"/>
            </a:pPr>
            <a:r>
              <a:rPr lang="it-IT" sz="2600" dirty="0" smtClean="0">
                <a:solidFill>
                  <a:schemeClr val="tx1"/>
                </a:solidFill>
              </a:rPr>
              <a:t>la constatazione di decesso;</a:t>
            </a:r>
          </a:p>
          <a:p>
            <a:pPr algn="l">
              <a:buFont typeface="Arial" pitchFamily="34" charset="0"/>
              <a:buChar char="•"/>
            </a:pPr>
            <a:r>
              <a:rPr lang="it-IT" sz="2600" dirty="0" smtClean="0">
                <a:solidFill>
                  <a:schemeClr val="tx1"/>
                </a:solidFill>
              </a:rPr>
              <a:t> i certificati di malattia per uso assicurativo privato</a:t>
            </a:r>
            <a:r>
              <a:rPr lang="it-IT" sz="2400" dirty="0" smtClean="0">
                <a:solidFill>
                  <a:schemeClr val="tx1"/>
                </a:solidFill>
              </a:rPr>
              <a:t>.</a:t>
            </a:r>
            <a:endParaRPr lang="it-IT" sz="2400" u="sng" dirty="0">
              <a:solidFill>
                <a:schemeClr val="tx1"/>
              </a:solidFill>
            </a:endParaRPr>
          </a:p>
        </p:txBody>
      </p:sp>
      <p:pic>
        <p:nvPicPr>
          <p:cNvPr id="9" name="Picture 2" descr="http://ts2.mm.bing.net/images/thumbnail.aspx?q=820723592233&amp;id=3f2490e69db04f4d65d329785f4e73f9&amp;url=http%3a%2f%2fe-giurisprudenza.uniparthenope.it%2fmoodle%2ffile.php%2f1%2fGiurisprudenza2.JPG"/>
          <p:cNvPicPr>
            <a:picLocks noChangeAspect="1" noChangeArrowheads="1"/>
          </p:cNvPicPr>
          <p:nvPr/>
        </p:nvPicPr>
        <p:blipFill>
          <a:blip r:embed="rId2" cstate="print"/>
          <a:srcRect/>
          <a:stretch>
            <a:fillRect/>
          </a:stretch>
        </p:blipFill>
        <p:spPr bwMode="auto">
          <a:xfrm>
            <a:off x="7668344" y="908720"/>
            <a:ext cx="1152128" cy="1178100"/>
          </a:xfrm>
          <a:prstGeom prst="rect">
            <a:avLst/>
          </a:prstGeom>
          <a:noFill/>
        </p:spPr>
      </p:pic>
      <p:sp>
        <p:nvSpPr>
          <p:cNvPr id="11" name="Segnaposto numero diapositiva 10"/>
          <p:cNvSpPr>
            <a:spLocks noGrp="1"/>
          </p:cNvSpPr>
          <p:nvPr>
            <p:ph type="sldNum" sz="quarter" idx="12"/>
          </p:nvPr>
        </p:nvSpPr>
        <p:spPr/>
        <p:txBody>
          <a:bodyPr/>
          <a:lstStyle/>
          <a:p>
            <a:fld id="{E7A41E1B-4F70-4964-A407-84C68BE8251C}" type="slidenum">
              <a:rPr lang="it-IT" smtClean="0"/>
              <a:pPr/>
              <a:t>36</a:t>
            </a:fld>
            <a:endParaRPr lang="it-IT"/>
          </a:p>
        </p:txBody>
      </p:sp>
    </p:spTree>
    <p:extLst>
      <p:ext uri="{BB962C8B-B14F-4D97-AF65-F5344CB8AC3E}">
        <p14:creationId xmlns:p14="http://schemas.microsoft.com/office/powerpoint/2010/main" val="209056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NATURA GIURIDICA DELLA CERTIFICAZIONE</a:t>
            </a:r>
            <a:endParaRPr lang="it-IT" b="1" dirty="0"/>
          </a:p>
        </p:txBody>
      </p:sp>
      <p:sp>
        <p:nvSpPr>
          <p:cNvPr id="7" name="Segnaposto testo 6"/>
          <p:cNvSpPr>
            <a:spLocks noGrp="1"/>
          </p:cNvSpPr>
          <p:nvPr>
            <p:ph type="body" idx="1"/>
          </p:nvPr>
        </p:nvSpPr>
        <p:spPr>
          <a:xfrm>
            <a:off x="457200" y="1340768"/>
            <a:ext cx="4040188" cy="639762"/>
          </a:xfrm>
        </p:spPr>
        <p:txBody>
          <a:bodyPr/>
          <a:lstStyle/>
          <a:p>
            <a:r>
              <a:rPr lang="it-IT" dirty="0" smtClean="0"/>
              <a:t>TIPOLOGIA</a:t>
            </a:r>
            <a:endParaRPr lang="it-IT" dirty="0"/>
          </a:p>
        </p:txBody>
      </p:sp>
      <p:sp>
        <p:nvSpPr>
          <p:cNvPr id="5" name="Rectangle 3"/>
          <p:cNvSpPr>
            <a:spLocks noGrp="1" noChangeArrowheads="1"/>
          </p:cNvSpPr>
          <p:nvPr>
            <p:ph sz="half" idx="2"/>
          </p:nvPr>
        </p:nvSpPr>
        <p:spPr>
          <a:ln/>
        </p:spPr>
        <p:txBody>
          <a:bodyPr tIns="0">
            <a:normAutofit fontScale="92500" lnSpcReduction="20000"/>
          </a:bodyPr>
          <a:lstStyle/>
          <a:p>
            <a:pPr marL="425450" indent="-320675">
              <a:lnSpc>
                <a:spcPct val="105000"/>
              </a:lnSpc>
              <a:buSzPct val="45000"/>
              <a:buFont typeface="Wingdings" charset="2"/>
              <a:buChar char=""/>
              <a:tabLst>
                <a:tab pos="425450"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it-IT" sz="2600" dirty="0">
                <a:latin typeface="Franklin Gothic Book" pitchFamily="32" charset="0"/>
              </a:rPr>
              <a:t>Atto pubblico redatto attraverso la certificazione obbligatoria;</a:t>
            </a:r>
          </a:p>
          <a:p>
            <a:pPr marL="425450" indent="-320675">
              <a:lnSpc>
                <a:spcPct val="105000"/>
              </a:lnSpc>
              <a:buSzPct val="45000"/>
              <a:buFont typeface="Wingdings" charset="2"/>
              <a:buChar char=""/>
              <a:tabLst>
                <a:tab pos="425450"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it-IT" sz="2600" dirty="0">
                <a:latin typeface="Franklin Gothic Book" pitchFamily="32" charset="0"/>
              </a:rPr>
              <a:t>Certificato amministrativo rilasciato nell'esercizio delle funzioni pubbliche;</a:t>
            </a:r>
          </a:p>
          <a:p>
            <a:pPr marL="425450" indent="-320675">
              <a:lnSpc>
                <a:spcPct val="105000"/>
              </a:lnSpc>
              <a:buSzPct val="45000"/>
              <a:buFont typeface="Wingdings" charset="2"/>
              <a:buChar char=""/>
              <a:tabLst>
                <a:tab pos="425450"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it-IT" sz="2600" dirty="0">
                <a:latin typeface="Franklin Gothic Book" pitchFamily="32" charset="0"/>
              </a:rPr>
              <a:t>Scrittura privata rilasciata in regime libero-professionale, durante il quale il medico non svolge funzioni pubbliche.</a:t>
            </a:r>
          </a:p>
        </p:txBody>
      </p:sp>
      <p:sp>
        <p:nvSpPr>
          <p:cNvPr id="8" name="Segnaposto testo 7"/>
          <p:cNvSpPr>
            <a:spLocks noGrp="1"/>
          </p:cNvSpPr>
          <p:nvPr>
            <p:ph type="body" sz="quarter" idx="3"/>
          </p:nvPr>
        </p:nvSpPr>
        <p:spPr/>
        <p:txBody>
          <a:bodyPr>
            <a:normAutofit fontScale="92500" lnSpcReduction="20000"/>
          </a:bodyPr>
          <a:lstStyle/>
          <a:p>
            <a:r>
              <a:rPr lang="it-IT" dirty="0" smtClean="0">
                <a:latin typeface="Franklin Gothic Book" pitchFamily="32" charset="0"/>
              </a:rPr>
              <a:t>REATI CONNESSI CON LA CERTIFICAZIONE</a:t>
            </a:r>
            <a:endParaRPr lang="it-IT" dirty="0"/>
          </a:p>
        </p:txBody>
      </p:sp>
      <p:sp>
        <p:nvSpPr>
          <p:cNvPr id="6" name="Rectangle 4"/>
          <p:cNvSpPr>
            <a:spLocks noGrp="1" noChangeArrowheads="1"/>
          </p:cNvSpPr>
          <p:nvPr>
            <p:ph sz="quarter" idx="4"/>
          </p:nvPr>
        </p:nvSpPr>
        <p:spPr>
          <a:ln/>
        </p:spPr>
        <p:txBody>
          <a:bodyPr tIns="0">
            <a:normAutofit fontScale="92500" lnSpcReduction="10000"/>
          </a:bodyPr>
          <a:lstStyle/>
          <a:p>
            <a:pPr marL="425450" indent="-320675">
              <a:lnSpc>
                <a:spcPct val="105000"/>
              </a:lnSpc>
              <a:buSzPct val="45000"/>
              <a:buFont typeface="Wingdings" charset="2"/>
              <a:buNone/>
              <a:tabLst>
                <a:tab pos="425450"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it-IT" sz="3600" b="1" dirty="0" smtClean="0">
                <a:latin typeface="Franklin Gothic Book" pitchFamily="32" charset="0"/>
              </a:rPr>
              <a:t> </a:t>
            </a:r>
            <a:r>
              <a:rPr lang="it-IT" sz="3600" b="1" dirty="0">
                <a:latin typeface="Franklin Gothic Book" pitchFamily="32" charset="0"/>
              </a:rPr>
              <a:t>Falso </a:t>
            </a:r>
            <a:r>
              <a:rPr lang="it-IT" sz="3600" b="1" dirty="0" smtClean="0">
                <a:latin typeface="Franklin Gothic Book" pitchFamily="32" charset="0"/>
              </a:rPr>
              <a:t>materiale;</a:t>
            </a:r>
          </a:p>
          <a:p>
            <a:pPr marL="425450" indent="-320675">
              <a:lnSpc>
                <a:spcPct val="105000"/>
              </a:lnSpc>
              <a:buSzPct val="45000"/>
              <a:buFont typeface="Wingdings" charset="2"/>
              <a:buNone/>
              <a:tabLst>
                <a:tab pos="425450"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it-IT" sz="3600" b="1" dirty="0" smtClean="0">
                <a:latin typeface="Franklin Gothic Book" pitchFamily="32" charset="0"/>
              </a:rPr>
              <a:t> Falso </a:t>
            </a:r>
            <a:r>
              <a:rPr lang="it-IT" sz="3600" b="1" dirty="0">
                <a:latin typeface="Franklin Gothic Book" pitchFamily="32" charset="0"/>
              </a:rPr>
              <a:t>ideologico</a:t>
            </a:r>
            <a:r>
              <a:rPr lang="it-IT" sz="3600" b="1" dirty="0" smtClean="0">
                <a:latin typeface="Franklin Gothic Book" pitchFamily="32" charset="0"/>
              </a:rPr>
              <a:t>;  </a:t>
            </a:r>
          </a:p>
          <a:p>
            <a:pPr marL="425450" indent="-320675">
              <a:lnSpc>
                <a:spcPct val="105000"/>
              </a:lnSpc>
              <a:buSzPct val="45000"/>
              <a:buFont typeface="Wingdings" charset="2"/>
              <a:buNone/>
              <a:tabLst>
                <a:tab pos="425450"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it-IT" sz="3600" b="1" dirty="0" smtClean="0">
                <a:latin typeface="Franklin Gothic Book" pitchFamily="32" charset="0"/>
              </a:rPr>
              <a:t> Truffa;</a:t>
            </a:r>
          </a:p>
          <a:p>
            <a:pPr marL="425450" indent="-320675">
              <a:lnSpc>
                <a:spcPct val="105000"/>
              </a:lnSpc>
              <a:buSzPct val="45000"/>
              <a:buFont typeface="Wingdings" charset="2"/>
              <a:buNone/>
              <a:tabLst>
                <a:tab pos="425450"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it-IT" sz="3600" b="1" dirty="0" smtClean="0">
                <a:latin typeface="Franklin Gothic Book" pitchFamily="32" charset="0"/>
              </a:rPr>
              <a:t>  </a:t>
            </a:r>
            <a:r>
              <a:rPr lang="it-IT" sz="3600" b="1" dirty="0">
                <a:latin typeface="Franklin Gothic Book" pitchFamily="32" charset="0"/>
              </a:rPr>
              <a:t>Violazione della privacy e del segreto professionale.</a:t>
            </a:r>
          </a:p>
        </p:txBody>
      </p:sp>
      <p:sp>
        <p:nvSpPr>
          <p:cNvPr id="3" name="Ovale 2"/>
          <p:cNvSpPr/>
          <p:nvPr/>
        </p:nvSpPr>
        <p:spPr>
          <a:xfrm>
            <a:off x="4499992" y="3861048"/>
            <a:ext cx="3960440" cy="21602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27952742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OBBLIGO CERTIFICATIVO</a:t>
            </a:r>
            <a:endParaRPr lang="it-IT" dirty="0"/>
          </a:p>
        </p:txBody>
      </p:sp>
      <p:sp>
        <p:nvSpPr>
          <p:cNvPr id="3" name="Segnaposto numero diapositiva 2"/>
          <p:cNvSpPr>
            <a:spLocks noGrp="1"/>
          </p:cNvSpPr>
          <p:nvPr>
            <p:ph type="sldNum" sz="quarter" idx="12"/>
          </p:nvPr>
        </p:nvSpPr>
        <p:spPr/>
        <p:txBody>
          <a:bodyPr/>
          <a:lstStyle/>
          <a:p>
            <a:fld id="{E7A41E1B-4F70-4964-A407-84C68BE8251C}" type="slidenum">
              <a:rPr lang="it-IT" smtClean="0"/>
              <a:pPr/>
              <a:t>38</a:t>
            </a:fld>
            <a:endParaRPr lang="it-IT"/>
          </a:p>
        </p:txBody>
      </p:sp>
      <p:sp>
        <p:nvSpPr>
          <p:cNvPr id="5" name="Rettangolo 4"/>
          <p:cNvSpPr/>
          <p:nvPr/>
        </p:nvSpPr>
        <p:spPr>
          <a:xfrm>
            <a:off x="899592" y="1859340"/>
            <a:ext cx="7344816" cy="3416320"/>
          </a:xfrm>
          <a:prstGeom prst="rect">
            <a:avLst/>
          </a:prstGeom>
        </p:spPr>
        <p:txBody>
          <a:bodyPr wrap="square">
            <a:spAutoFit/>
          </a:bodyPr>
          <a:lstStyle/>
          <a:p>
            <a:pPr marL="342900" indent="-342900">
              <a:buFont typeface="Arial" pitchFamily="34" charset="0"/>
              <a:buChar char="•"/>
            </a:pPr>
            <a:r>
              <a:rPr lang="it-IT" sz="2400" dirty="0"/>
              <a:t>La certificazione medica è un atto dovuto in medicina</a:t>
            </a:r>
          </a:p>
          <a:p>
            <a:pPr marL="342900" indent="-342900">
              <a:buFont typeface="Arial" pitchFamily="34" charset="0"/>
              <a:buChar char="•"/>
            </a:pPr>
            <a:r>
              <a:rPr lang="it-IT" sz="2400" dirty="0"/>
              <a:t>E’ una delle attività più delicate della professione medica</a:t>
            </a:r>
          </a:p>
          <a:p>
            <a:pPr marL="342900" indent="-342900">
              <a:buFont typeface="Arial" pitchFamily="34" charset="0"/>
              <a:buChar char="•"/>
            </a:pPr>
            <a:r>
              <a:rPr lang="it-IT" sz="2400" dirty="0"/>
              <a:t>L’atto medico della certificazione è previsto dal codice deontologico all’art. 24 «il medico </a:t>
            </a:r>
            <a:r>
              <a:rPr lang="it-IT" sz="2400" dirty="0" smtClean="0"/>
              <a:t>è tenuto a </a:t>
            </a:r>
            <a:r>
              <a:rPr lang="it-IT" sz="2400" dirty="0"/>
              <a:t>rilasciare al cittadino certificati medici relativi al suo stato di salute. Il medico nel redigere il certificato deve valutare e attestare soltanto  dati clinici che abbia direttamente constatato»</a:t>
            </a:r>
          </a:p>
        </p:txBody>
      </p:sp>
    </p:spTree>
    <p:extLst>
      <p:ext uri="{BB962C8B-B14F-4D97-AF65-F5344CB8AC3E}">
        <p14:creationId xmlns:p14="http://schemas.microsoft.com/office/powerpoint/2010/main" val="105488347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p:txBody>
          <a:bodyPr/>
          <a:lstStyle/>
          <a:p>
            <a:r>
              <a:rPr lang="it-IT" smtClean="0"/>
              <a:t>CERTIFICAZIONE OBBLIGATORIA</a:t>
            </a:r>
            <a:endParaRPr lang="it-IT"/>
          </a:p>
        </p:txBody>
      </p:sp>
      <p:sp>
        <p:nvSpPr>
          <p:cNvPr id="4" name="Sottotitolo 3"/>
          <p:cNvSpPr>
            <a:spLocks noGrp="1"/>
          </p:cNvSpPr>
          <p:nvPr>
            <p:ph type="subTitle" idx="1"/>
          </p:nvPr>
        </p:nvSpPr>
        <p:spPr/>
        <p:txBody>
          <a:bodyPr/>
          <a:lstStyle/>
          <a:p>
            <a:endParaRPr lang="it-IT"/>
          </a:p>
        </p:txBody>
      </p:sp>
      <p:sp>
        <p:nvSpPr>
          <p:cNvPr id="2" name="Segnaposto numero diapositiva 1"/>
          <p:cNvSpPr>
            <a:spLocks noGrp="1"/>
          </p:cNvSpPr>
          <p:nvPr>
            <p:ph type="sldNum" sz="quarter" idx="12"/>
          </p:nvPr>
        </p:nvSpPr>
        <p:spPr/>
        <p:txBody>
          <a:bodyPr/>
          <a:lstStyle/>
          <a:p>
            <a:fld id="{E7A41E1B-4F70-4964-A407-84C68BE8251C}" type="slidenum">
              <a:rPr lang="it-IT" smtClean="0"/>
              <a:pPr/>
              <a:t>39</a:t>
            </a:fld>
            <a:endParaRPr lang="it-IT"/>
          </a:p>
        </p:txBody>
      </p:sp>
    </p:spTree>
    <p:extLst>
      <p:ext uri="{BB962C8B-B14F-4D97-AF65-F5344CB8AC3E}">
        <p14:creationId xmlns:p14="http://schemas.microsoft.com/office/powerpoint/2010/main" val="3762703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7A41E1B-4F70-4964-A407-84C68BE8251C}" type="slidenum">
              <a:rPr lang="it-IT" smtClean="0"/>
              <a:pPr/>
              <a:t>4</a:t>
            </a:fld>
            <a:endParaRPr lang="it-IT"/>
          </a:p>
        </p:txBody>
      </p:sp>
      <p:sp>
        <p:nvSpPr>
          <p:cNvPr id="3" name="Rettangolo 2"/>
          <p:cNvSpPr/>
          <p:nvPr/>
        </p:nvSpPr>
        <p:spPr>
          <a:xfrm>
            <a:off x="899592" y="1859340"/>
            <a:ext cx="7560840" cy="3970318"/>
          </a:xfrm>
          <a:prstGeom prst="rect">
            <a:avLst/>
          </a:prstGeom>
        </p:spPr>
        <p:txBody>
          <a:bodyPr wrap="square">
            <a:spAutoFit/>
          </a:bodyPr>
          <a:lstStyle/>
          <a:p>
            <a:r>
              <a:rPr lang="it-IT" sz="2800" dirty="0"/>
              <a:t>In quest’ambito si configura e si realizza uno dei</a:t>
            </a:r>
          </a:p>
          <a:p>
            <a:r>
              <a:rPr lang="it-IT" sz="2800" dirty="0"/>
              <a:t>requisiti dell’esercizio professionale attraverso il quale </a:t>
            </a:r>
            <a:r>
              <a:rPr lang="it-IT" sz="2800" dirty="0" smtClean="0"/>
              <a:t>la figura </a:t>
            </a:r>
            <a:r>
              <a:rPr lang="it-IT" sz="2800" dirty="0"/>
              <a:t>del medico è essenzialmente una figura “al </a:t>
            </a:r>
            <a:r>
              <a:rPr lang="it-IT" sz="2800" dirty="0" smtClean="0"/>
              <a:t>servizio di</a:t>
            </a:r>
            <a:r>
              <a:rPr lang="it-IT" sz="2800" dirty="0"/>
              <a:t>” (cittadino e Stato) per cui diviene </a:t>
            </a:r>
            <a:r>
              <a:rPr lang="it-IT" sz="2800" dirty="0" smtClean="0"/>
              <a:t>indispensabile fonte </a:t>
            </a:r>
            <a:r>
              <a:rPr lang="it-IT" sz="2800" dirty="0"/>
              <a:t>di informazioni ed aiuto </a:t>
            </a:r>
            <a:r>
              <a:rPr lang="it-IT" sz="2800" dirty="0" smtClean="0"/>
              <a:t>all’Amministrazione Pubblica</a:t>
            </a:r>
            <a:r>
              <a:rPr lang="it-IT" sz="2800" dirty="0"/>
              <a:t> </a:t>
            </a:r>
            <a:r>
              <a:rPr lang="it-IT" sz="2800" dirty="0" smtClean="0"/>
              <a:t>oppure ad Enti Privati.</a:t>
            </a:r>
          </a:p>
          <a:p>
            <a:r>
              <a:rPr lang="it-IT" sz="2800" dirty="0" smtClean="0"/>
              <a:t>La certificazione medica è una dichiarazione di scienza.  </a:t>
            </a:r>
            <a:endParaRPr lang="it-IT" sz="2800" dirty="0"/>
          </a:p>
        </p:txBody>
      </p:sp>
    </p:spTree>
    <p:extLst>
      <p:ext uri="{BB962C8B-B14F-4D97-AF65-F5344CB8AC3E}">
        <p14:creationId xmlns:p14="http://schemas.microsoft.com/office/powerpoint/2010/main" val="26338954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chemeClr val="bg1"/>
                </a:solidFill>
              </a:rPr>
              <a:t>ASPETTI AMMINISTRATIVI DEI CERTIFICATI</a:t>
            </a:r>
            <a:endParaRPr lang="it-IT" b="1" dirty="0">
              <a:solidFill>
                <a:schemeClr val="bg1"/>
              </a:solidFill>
            </a:endParaRPr>
          </a:p>
        </p:txBody>
      </p:sp>
      <p:sp>
        <p:nvSpPr>
          <p:cNvPr id="3" name="Segnaposto contenuto 2"/>
          <p:cNvSpPr>
            <a:spLocks noGrp="1"/>
          </p:cNvSpPr>
          <p:nvPr>
            <p:ph idx="1"/>
          </p:nvPr>
        </p:nvSpPr>
        <p:spPr/>
        <p:txBody>
          <a:bodyPr>
            <a:normAutofit fontScale="92500"/>
          </a:bodyPr>
          <a:lstStyle/>
          <a:p>
            <a:r>
              <a:rPr lang="it-IT" b="1" dirty="0" smtClean="0"/>
              <a:t>OBBLIGATORI:</a:t>
            </a:r>
            <a:r>
              <a:rPr lang="it-IT" dirty="0" smtClean="0"/>
              <a:t> da rilasciarsi in conformità a precise disposizioni di legge</a:t>
            </a:r>
          </a:p>
          <a:p>
            <a:r>
              <a:rPr lang="it-IT" b="1" dirty="0" smtClean="0"/>
              <a:t>FACOLTATIVI</a:t>
            </a:r>
            <a:r>
              <a:rPr lang="it-IT" dirty="0" smtClean="0"/>
              <a:t>: a richiesta e in mano dell’interessato o, in caso di minore , di interdetto o di immobilizzato, di chi ha la rappresentanza legale.</a:t>
            </a:r>
          </a:p>
          <a:p>
            <a:pPr marL="0" indent="0">
              <a:buNone/>
            </a:pPr>
            <a:r>
              <a:rPr lang="it-IT" b="1" dirty="0" smtClean="0"/>
              <a:t>Il rilascio di certificato ad estranei o il rilascio senza la richiesta del diretto interessato configura «rivelazione di segreto professionale»</a:t>
            </a:r>
            <a:endParaRPr lang="it-IT" b="1" dirty="0"/>
          </a:p>
        </p:txBody>
      </p:sp>
      <p:sp>
        <p:nvSpPr>
          <p:cNvPr id="4" name="Titolo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b="1" smtClean="0"/>
              <a:t>ASPETTI AMMINISTRATIVI DEI CERTIFICATI</a:t>
            </a:r>
            <a:endParaRPr lang="it-IT" b="1" dirty="0"/>
          </a:p>
        </p:txBody>
      </p:sp>
    </p:spTree>
    <p:extLst>
      <p:ext uri="{BB962C8B-B14F-4D97-AF65-F5344CB8AC3E}">
        <p14:creationId xmlns:p14="http://schemas.microsoft.com/office/powerpoint/2010/main" val="20473287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fontScale="92500"/>
          </a:bodyPr>
          <a:lstStyle/>
          <a:p>
            <a:pPr marL="0" indent="0">
              <a:buNone/>
            </a:pPr>
            <a:r>
              <a:rPr lang="it-IT" b="1" dirty="0"/>
              <a:t>Il medico non può rifiutare la consegna diretta al</a:t>
            </a:r>
          </a:p>
          <a:p>
            <a:pPr marL="0" indent="0">
              <a:buNone/>
            </a:pPr>
            <a:r>
              <a:rPr lang="it-IT" b="1" dirty="0"/>
              <a:t>paziente di un certificato relativo al suo stato di</a:t>
            </a:r>
          </a:p>
          <a:p>
            <a:pPr marL="0" indent="0">
              <a:buNone/>
            </a:pPr>
            <a:r>
              <a:rPr lang="it-IT" b="1" dirty="0"/>
              <a:t>salute e ciò indipendentemente dal fatto che il</a:t>
            </a:r>
          </a:p>
          <a:p>
            <a:pPr marL="0" indent="0">
              <a:buNone/>
            </a:pPr>
            <a:r>
              <a:rPr lang="it-IT" b="1" dirty="0"/>
              <a:t>certificato richiesto sia uno di quelli dovuti ai sensi</a:t>
            </a:r>
          </a:p>
          <a:p>
            <a:pPr marL="0" indent="0">
              <a:buNone/>
            </a:pPr>
            <a:r>
              <a:rPr lang="it-IT" b="1" dirty="0"/>
              <a:t>delle varie convenzioni (es. di medicina generale)</a:t>
            </a:r>
          </a:p>
          <a:p>
            <a:pPr marL="0" indent="0">
              <a:buNone/>
            </a:pPr>
            <a:r>
              <a:rPr lang="it-IT" b="1" dirty="0"/>
              <a:t>e/o previsti da precise disposizioni di legge, o</a:t>
            </a:r>
          </a:p>
          <a:p>
            <a:pPr marL="0" indent="0">
              <a:buNone/>
            </a:pPr>
            <a:r>
              <a:rPr lang="it-IT" b="1" dirty="0"/>
              <a:t>semplicemente facoltativo, cioè destinato ad un </a:t>
            </a:r>
            <a:r>
              <a:rPr lang="it-IT" b="1" dirty="0" smtClean="0"/>
              <a:t>uso strettamente </a:t>
            </a:r>
            <a:r>
              <a:rPr lang="it-IT" b="1" dirty="0"/>
              <a:t>privato;</a:t>
            </a:r>
          </a:p>
        </p:txBody>
      </p:sp>
      <p:sp>
        <p:nvSpPr>
          <p:cNvPr id="4" name="Segnaposto numero diapositiva 3"/>
          <p:cNvSpPr>
            <a:spLocks noGrp="1"/>
          </p:cNvSpPr>
          <p:nvPr>
            <p:ph type="sldNum" sz="quarter" idx="12"/>
          </p:nvPr>
        </p:nvSpPr>
        <p:spPr/>
        <p:txBody>
          <a:bodyPr/>
          <a:lstStyle/>
          <a:p>
            <a:fld id="{E7A41E1B-4F70-4964-A407-84C68BE8251C}" type="slidenum">
              <a:rPr lang="it-IT" smtClean="0"/>
              <a:pPr/>
              <a:t>41</a:t>
            </a:fld>
            <a:endParaRPr lang="it-IT"/>
          </a:p>
        </p:txBody>
      </p:sp>
    </p:spTree>
    <p:extLst>
      <p:ext uri="{BB962C8B-B14F-4D97-AF65-F5344CB8AC3E}">
        <p14:creationId xmlns:p14="http://schemas.microsoft.com/office/powerpoint/2010/main" val="911279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TIPOLOGIA DELLE CERTIFICAZIONI</a:t>
            </a:r>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Obbligatorie;</a:t>
            </a:r>
          </a:p>
          <a:p>
            <a:r>
              <a:rPr lang="it-IT" dirty="0" smtClean="0"/>
              <a:t>Facoltative;</a:t>
            </a:r>
          </a:p>
          <a:p>
            <a:r>
              <a:rPr lang="it-IT" dirty="0" smtClean="0"/>
              <a:t>Relazioni relative a fatti di  sanità pubblica;</a:t>
            </a:r>
          </a:p>
          <a:p>
            <a:r>
              <a:rPr lang="it-IT" dirty="0" smtClean="0"/>
              <a:t>Denunce ,indipendenti dalla volontà e dall’interesse del paziente, ossia atti cui il medico è tenuto  nei confronti della pubblica autorità e regolamentati da particolari norme;</a:t>
            </a:r>
          </a:p>
          <a:p>
            <a:r>
              <a:rPr lang="it-IT" dirty="0" smtClean="0"/>
              <a:t>Comunicazioni, simili alle denunce, che non richiedono le specifiche generalità del soggetto cui si riferiscono;</a:t>
            </a:r>
          </a:p>
          <a:p>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42</a:t>
            </a:fld>
            <a:endParaRPr lang="it-IT"/>
          </a:p>
        </p:txBody>
      </p:sp>
    </p:spTree>
    <p:extLst>
      <p:ext uri="{BB962C8B-B14F-4D97-AF65-F5344CB8AC3E}">
        <p14:creationId xmlns:p14="http://schemas.microsoft.com/office/powerpoint/2010/main" val="734751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8925" y="1268760"/>
            <a:ext cx="7955483" cy="5210795"/>
          </a:xfrm>
          <a:prstGeom prst="rect">
            <a:avLst/>
          </a:prstGeom>
          <a:ln/>
        </p:spPr>
        <p:txBody>
          <a:bodyPr t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5000"/>
              </a:lnSpc>
              <a:tabLst>
                <a:tab pos="338138"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pPr>
            <a:r>
              <a:rPr lang="it-IT" sz="2400" b="1" dirty="0" smtClean="0">
                <a:latin typeface="Franklin Gothic Book" pitchFamily="32" charset="0"/>
              </a:rPr>
              <a:t>  Certificati di malattia per l'assenza dal lavoro;</a:t>
            </a:r>
          </a:p>
          <a:p>
            <a:pPr>
              <a:lnSpc>
                <a:spcPct val="105000"/>
              </a:lnSpc>
              <a:tabLst>
                <a:tab pos="338138"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pPr>
            <a:r>
              <a:rPr lang="it-IT" sz="2400" b="1" dirty="0" smtClean="0">
                <a:latin typeface="Franklin Gothic Book" pitchFamily="32" charset="0"/>
              </a:rPr>
              <a:t>  Certificati d'idoneità all'attività sportiva ;</a:t>
            </a:r>
          </a:p>
          <a:p>
            <a:pPr>
              <a:lnSpc>
                <a:spcPct val="105000"/>
              </a:lnSpc>
              <a:tabLst>
                <a:tab pos="338138"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pPr>
            <a:r>
              <a:rPr lang="it-IT" sz="2400" b="1" dirty="0" smtClean="0">
                <a:latin typeface="Franklin Gothic Book" pitchFamily="32" charset="0"/>
              </a:rPr>
              <a:t>  Certificati ad uso scolastico;</a:t>
            </a:r>
          </a:p>
          <a:p>
            <a:pPr>
              <a:lnSpc>
                <a:spcPct val="105000"/>
              </a:lnSpc>
              <a:tabLst>
                <a:tab pos="338138"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pPr>
            <a:r>
              <a:rPr lang="it-IT" sz="2400" b="1" dirty="0" smtClean="0">
                <a:latin typeface="Franklin Gothic Book" pitchFamily="32" charset="0"/>
              </a:rPr>
              <a:t>  Certificati di sana e robusta costituzione fisica;</a:t>
            </a:r>
          </a:p>
          <a:p>
            <a:pPr>
              <a:lnSpc>
                <a:spcPct val="105000"/>
              </a:lnSpc>
              <a:tabLst>
                <a:tab pos="338138"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pPr>
            <a:r>
              <a:rPr lang="it-IT" sz="2400" b="1" dirty="0" smtClean="0">
                <a:latin typeface="Franklin Gothic Book" pitchFamily="32" charset="0"/>
              </a:rPr>
              <a:t>  Certificato per la richiesta  pensione d'invalidità;</a:t>
            </a:r>
          </a:p>
          <a:p>
            <a:pPr>
              <a:lnSpc>
                <a:spcPct val="105000"/>
              </a:lnSpc>
              <a:tabLst>
                <a:tab pos="338138"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pPr>
            <a:r>
              <a:rPr lang="it-IT" sz="2400" b="1" dirty="0" smtClean="0">
                <a:latin typeface="Franklin Gothic Book" pitchFamily="32" charset="0"/>
              </a:rPr>
              <a:t>  Certificato d'infortunio sul lavoro e di malattia   </a:t>
            </a:r>
          </a:p>
          <a:p>
            <a:pPr marL="0" indent="0">
              <a:lnSpc>
                <a:spcPct val="105000"/>
              </a:lnSpc>
              <a:buNone/>
              <a:tabLst>
                <a:tab pos="338138"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pPr>
            <a:r>
              <a:rPr lang="it-IT" sz="2400" b="1" dirty="0">
                <a:latin typeface="Franklin Gothic Book" pitchFamily="32" charset="0"/>
              </a:rPr>
              <a:t> </a:t>
            </a:r>
            <a:r>
              <a:rPr lang="it-IT" sz="2400" b="1" dirty="0" smtClean="0">
                <a:latin typeface="Franklin Gothic Book" pitchFamily="32" charset="0"/>
              </a:rPr>
              <a:t>      professionale</a:t>
            </a:r>
          </a:p>
          <a:p>
            <a:pPr>
              <a:lnSpc>
                <a:spcPct val="105000"/>
              </a:lnSpc>
              <a:tabLst>
                <a:tab pos="338138"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pPr>
            <a:r>
              <a:rPr lang="it-IT" sz="2400" b="1" dirty="0" smtClean="0">
                <a:latin typeface="Franklin Gothic Book" pitchFamily="32" charset="0"/>
              </a:rPr>
              <a:t>  Certificato di constatazione del decesso;</a:t>
            </a:r>
          </a:p>
          <a:p>
            <a:pPr>
              <a:lnSpc>
                <a:spcPct val="105000"/>
              </a:lnSpc>
              <a:tabLst>
                <a:tab pos="338138"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pPr>
            <a:r>
              <a:rPr lang="it-IT" sz="2400" b="1" dirty="0" smtClean="0">
                <a:latin typeface="Franklin Gothic Book" pitchFamily="32" charset="0"/>
              </a:rPr>
              <a:t>  Certificati in tema di lesioni personali</a:t>
            </a:r>
          </a:p>
          <a:p>
            <a:pPr>
              <a:lnSpc>
                <a:spcPct val="105000"/>
              </a:lnSpc>
              <a:tabLst>
                <a:tab pos="338138"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pPr>
            <a:r>
              <a:rPr lang="it-IT" sz="2400" b="1" dirty="0" smtClean="0">
                <a:latin typeface="Franklin Gothic Book" pitchFamily="32" charset="0"/>
              </a:rPr>
              <a:t>  Idoneità alla guida per autoveicoli e ciclomotori;</a:t>
            </a:r>
          </a:p>
          <a:p>
            <a:pPr>
              <a:lnSpc>
                <a:spcPct val="105000"/>
              </a:lnSpc>
              <a:tabLst>
                <a:tab pos="338138"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pPr>
            <a:r>
              <a:rPr lang="it-IT" sz="2400" b="1" dirty="0" smtClean="0">
                <a:latin typeface="Franklin Gothic Book" pitchFamily="32" charset="0"/>
              </a:rPr>
              <a:t>  Idoneità al porto d’armi;</a:t>
            </a:r>
          </a:p>
          <a:p>
            <a:pPr>
              <a:lnSpc>
                <a:spcPct val="105000"/>
              </a:lnSpc>
              <a:tabLst>
                <a:tab pos="338138"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10700" algn="l"/>
              </a:tabLst>
            </a:pPr>
            <a:r>
              <a:rPr lang="it-IT" sz="2400" b="1" dirty="0" smtClean="0">
                <a:latin typeface="Franklin Gothic Book" pitchFamily="32" charset="0"/>
              </a:rPr>
              <a:t>  Certificato di Trattamento Sanitario Obbligatorio</a:t>
            </a:r>
            <a:endParaRPr lang="it-IT" sz="2400" b="1" dirty="0">
              <a:latin typeface="Franklin Gothic Book" pitchFamily="32" charset="0"/>
            </a:endParaRPr>
          </a:p>
        </p:txBody>
      </p:sp>
      <p:sp>
        <p:nvSpPr>
          <p:cNvPr id="3" name="Titolo 2"/>
          <p:cNvSpPr>
            <a:spLocks noGrp="1"/>
          </p:cNvSpPr>
          <p:nvPr>
            <p:ph type="title"/>
          </p:nvPr>
        </p:nvSpPr>
        <p:spPr>
          <a:xfrm>
            <a:off x="-36512" y="274638"/>
            <a:ext cx="8229600" cy="1143000"/>
          </a:xfrm>
        </p:spPr>
        <p:txBody>
          <a:bodyPr>
            <a:normAutofit fontScale="90000"/>
          </a:bodyPr>
          <a:lstStyle/>
          <a:p>
            <a:r>
              <a:rPr lang="it-IT" b="1" dirty="0" smtClean="0"/>
              <a:t>CERTIFICATI OBBLIGATORI PER MMG</a:t>
            </a:r>
            <a:endParaRPr lang="it-IT" b="1" dirty="0"/>
          </a:p>
        </p:txBody>
      </p:sp>
    </p:spTree>
    <p:extLst>
      <p:ext uri="{BB962C8B-B14F-4D97-AF65-F5344CB8AC3E}">
        <p14:creationId xmlns:p14="http://schemas.microsoft.com/office/powerpoint/2010/main" val="3233309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179512" y="685800"/>
            <a:ext cx="8305800" cy="5715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r>
              <a:rPr lang="it-IT" sz="3200" b="1" dirty="0"/>
              <a:t>CERTIFICATI RILASCIATI  FACOLTATIVAMENTE </a:t>
            </a:r>
          </a:p>
          <a:p>
            <a:pPr algn="ctr" eaLnBrk="0" hangingPunct="0"/>
            <a:r>
              <a:rPr lang="it-IT" sz="3200" b="1" dirty="0"/>
              <a:t>DAL MEDICO</a:t>
            </a:r>
          </a:p>
          <a:p>
            <a:pPr algn="ctr" eaLnBrk="0" hangingPunct="0"/>
            <a:endParaRPr lang="it-IT" sz="2400" dirty="0"/>
          </a:p>
          <a:p>
            <a:pPr marL="342900" indent="-342900" eaLnBrk="0" hangingPunct="0">
              <a:buFont typeface="Arial" pitchFamily="34" charset="0"/>
              <a:buChar char="•"/>
            </a:pPr>
            <a:r>
              <a:rPr lang="it-IT" sz="2400" b="1" dirty="0"/>
              <a:t>C</a:t>
            </a:r>
            <a:r>
              <a:rPr lang="it-IT" sz="2400" b="1" dirty="0" smtClean="0"/>
              <a:t>ertificato </a:t>
            </a:r>
            <a:r>
              <a:rPr lang="it-IT" sz="2400" b="1" dirty="0"/>
              <a:t>per l’ammissione al voto nei luoghi di </a:t>
            </a:r>
            <a:r>
              <a:rPr lang="it-IT" sz="2400" b="1" dirty="0" smtClean="0"/>
              <a:t>cura </a:t>
            </a:r>
            <a:endParaRPr lang="it-IT" sz="2400" b="1" dirty="0"/>
          </a:p>
          <a:p>
            <a:pPr marL="342900" indent="-342900" eaLnBrk="0" hangingPunct="0">
              <a:buFont typeface="Arial" pitchFamily="34" charset="0"/>
              <a:buChar char="•"/>
            </a:pPr>
            <a:r>
              <a:rPr lang="it-IT" sz="2400" b="1" dirty="0"/>
              <a:t>C</a:t>
            </a:r>
            <a:r>
              <a:rPr lang="it-IT" sz="2400" b="1" dirty="0" smtClean="0"/>
              <a:t>ertificati </a:t>
            </a:r>
            <a:r>
              <a:rPr lang="it-IT" sz="2400" b="1" dirty="0"/>
              <a:t>a fini assicurativi </a:t>
            </a:r>
            <a:r>
              <a:rPr lang="it-IT" sz="2400" b="1" dirty="0" smtClean="0"/>
              <a:t>privati</a:t>
            </a:r>
          </a:p>
          <a:p>
            <a:pPr marL="342900" indent="-342900" eaLnBrk="0" hangingPunct="0">
              <a:buFont typeface="Arial" pitchFamily="34" charset="0"/>
              <a:buChar char="•"/>
            </a:pPr>
            <a:r>
              <a:rPr lang="it-IT" sz="2400" b="1" dirty="0" smtClean="0"/>
              <a:t>Certificato di esonero temporaneo dall’attività fisica</a:t>
            </a:r>
          </a:p>
          <a:p>
            <a:pPr marL="342900" indent="-342900" eaLnBrk="0" hangingPunct="0">
              <a:buFont typeface="Arial" pitchFamily="34" charset="0"/>
              <a:buChar char="•"/>
            </a:pPr>
            <a:r>
              <a:rPr lang="it-IT" sz="2400" b="1" dirty="0" smtClean="0"/>
              <a:t>Certificato di ammissione alle colonie estive/soggiorni per anziani </a:t>
            </a:r>
            <a:endParaRPr lang="it-IT" sz="2400" b="1" dirty="0"/>
          </a:p>
          <a:p>
            <a:pPr marL="342900" indent="-342900" eaLnBrk="0" hangingPunct="0">
              <a:buFont typeface="Arial" pitchFamily="34" charset="0"/>
              <a:buChar char="•"/>
            </a:pPr>
            <a:r>
              <a:rPr lang="it-IT" sz="2400" b="1" dirty="0"/>
              <a:t>C</a:t>
            </a:r>
            <a:r>
              <a:rPr lang="it-IT" sz="2400" b="1" dirty="0" smtClean="0"/>
              <a:t>ertificati </a:t>
            </a:r>
            <a:r>
              <a:rPr lang="it-IT" sz="2400" b="1" dirty="0"/>
              <a:t>relativi a </a:t>
            </a:r>
            <a:r>
              <a:rPr lang="it-IT" sz="2400" b="1" dirty="0" smtClean="0"/>
              <a:t>impotenza/fertilità/verginità</a:t>
            </a:r>
            <a:endParaRPr lang="it-IT" sz="2400" b="1" dirty="0"/>
          </a:p>
          <a:p>
            <a:pPr marL="342900" indent="-342900" eaLnBrk="0" hangingPunct="0">
              <a:buFont typeface="Arial" pitchFamily="34" charset="0"/>
              <a:buChar char="•"/>
            </a:pPr>
            <a:r>
              <a:rPr lang="it-IT" sz="2400" b="1" dirty="0" smtClean="0"/>
              <a:t>Certificato di sana e robusta costituzione</a:t>
            </a:r>
            <a:endParaRPr lang="it-IT" sz="2400" b="1" dirty="0"/>
          </a:p>
          <a:p>
            <a:pPr marL="342900" indent="-342900" eaLnBrk="0" hangingPunct="0">
              <a:buFont typeface="Arial" pitchFamily="34" charset="0"/>
              <a:buChar char="•"/>
            </a:pPr>
            <a:r>
              <a:rPr lang="it-IT" sz="2400" b="1" dirty="0"/>
              <a:t>Certificato per attività sportiva </a:t>
            </a:r>
            <a:r>
              <a:rPr lang="it-IT" sz="2400" b="1" dirty="0" smtClean="0"/>
              <a:t>non </a:t>
            </a:r>
            <a:r>
              <a:rPr lang="it-IT" sz="2400" b="1" dirty="0"/>
              <a:t>agonistica</a:t>
            </a:r>
          </a:p>
          <a:p>
            <a:pPr marL="342900" indent="-342900" eaLnBrk="0" hangingPunct="0">
              <a:buFont typeface="Arial" pitchFamily="34" charset="0"/>
              <a:buChar char="•"/>
            </a:pPr>
            <a:r>
              <a:rPr lang="it-IT" sz="2400" b="1" dirty="0" smtClean="0"/>
              <a:t>Certificato per ammissione in case di riposo o </a:t>
            </a:r>
          </a:p>
          <a:p>
            <a:pPr eaLnBrk="0" hangingPunct="0"/>
            <a:r>
              <a:rPr lang="it-IT" sz="2400" b="1" dirty="0" smtClean="0"/>
              <a:t>      strutture riabilitative</a:t>
            </a:r>
          </a:p>
          <a:p>
            <a:pPr marL="342900" indent="-342900" eaLnBrk="0" hangingPunct="0">
              <a:buFont typeface="Arial" pitchFamily="34" charset="0"/>
              <a:buChar char="•"/>
            </a:pPr>
            <a:r>
              <a:rPr lang="it-IT" sz="2400" b="1" dirty="0" smtClean="0"/>
              <a:t>Altri certificati per uso privato in cui prevalga  la tutela della salute</a:t>
            </a:r>
          </a:p>
          <a:p>
            <a:pPr eaLnBrk="0" hangingPunct="0"/>
            <a:endParaRPr lang="it-IT" sz="2400" b="1" dirty="0"/>
          </a:p>
        </p:txBody>
      </p:sp>
    </p:spTree>
    <p:extLst>
      <p:ext uri="{BB962C8B-B14F-4D97-AF65-F5344CB8AC3E}">
        <p14:creationId xmlns:p14="http://schemas.microsoft.com/office/powerpoint/2010/main" val="79730172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6"/>
            <a:ext cx="7772400" cy="1470025"/>
          </a:xfrm>
        </p:spPr>
        <p:txBody>
          <a:bodyPr>
            <a:normAutofit/>
          </a:bodyPr>
          <a:lstStyle/>
          <a:p>
            <a:r>
              <a:rPr lang="it-IT" sz="3200" b="1" dirty="0" smtClean="0"/>
              <a:t>Il certificato e il fisco</a:t>
            </a:r>
            <a:endParaRPr lang="it-IT" sz="3200" b="1" dirty="0"/>
          </a:p>
        </p:txBody>
      </p:sp>
      <p:sp>
        <p:nvSpPr>
          <p:cNvPr id="3" name="Sottotitolo 2"/>
          <p:cNvSpPr>
            <a:spLocks noGrp="1"/>
          </p:cNvSpPr>
          <p:nvPr>
            <p:ph type="subTitle" idx="1"/>
          </p:nvPr>
        </p:nvSpPr>
        <p:spPr>
          <a:xfrm>
            <a:off x="1403648" y="2708920"/>
            <a:ext cx="6400800" cy="3096344"/>
          </a:xfrm>
        </p:spPr>
        <p:txBody>
          <a:bodyPr>
            <a:normAutofit/>
          </a:bodyPr>
          <a:lstStyle/>
          <a:p>
            <a:r>
              <a:rPr lang="it-IT" sz="2400" dirty="0" smtClean="0">
                <a:solidFill>
                  <a:schemeClr val="tx1"/>
                </a:solidFill>
              </a:rPr>
              <a:t>Il certificato non è un atto burocratico fine a se stesso, ma è un atto medico a tutti gli effetti in quanto presuppone competenze cliniche e determina l’assunzione di specifiche responsabilità: come tale quindi deve essere adeguatamente retribuito.</a:t>
            </a:r>
          </a:p>
          <a:p>
            <a:r>
              <a:rPr lang="it-IT" sz="2400" dirty="0" smtClean="0">
                <a:solidFill>
                  <a:schemeClr val="tx1"/>
                </a:solidFill>
              </a:rPr>
              <a:t> </a:t>
            </a:r>
            <a:endParaRPr lang="it-IT" sz="2400" dirty="0">
              <a:solidFill>
                <a:schemeClr val="tx1"/>
              </a:solidFill>
            </a:endParaRPr>
          </a:p>
        </p:txBody>
      </p:sp>
      <p:pic>
        <p:nvPicPr>
          <p:cNvPr id="69634" name="Picture 2" descr="http://ts3.mm.bing.net/images/thumbnail.aspx?q=409620906254&amp;id=942deadd10592c2f102f57576505f4ab&amp;url=http%3a%2f%2fcrisiesviluppo.manageritalia.it%2fwp-content%2fuploads%2f2010%2f03%2ffisco.jpg"/>
          <p:cNvPicPr>
            <a:picLocks noChangeAspect="1" noChangeArrowheads="1"/>
          </p:cNvPicPr>
          <p:nvPr/>
        </p:nvPicPr>
        <p:blipFill>
          <a:blip r:embed="rId2" cstate="print"/>
          <a:srcRect/>
          <a:stretch>
            <a:fillRect/>
          </a:stretch>
        </p:blipFill>
        <p:spPr bwMode="auto">
          <a:xfrm>
            <a:off x="7380312" y="188640"/>
            <a:ext cx="1392560" cy="2160240"/>
          </a:xfrm>
          <a:prstGeom prst="rect">
            <a:avLst/>
          </a:prstGeom>
          <a:noFill/>
        </p:spPr>
      </p:pic>
      <p:pic>
        <p:nvPicPr>
          <p:cNvPr id="69636" name="Picture 4" descr="http://ts2.mm.bing.net/images/thumbnail.aspx?q=763734336145&amp;id=1acbabcd5bd430ff36fef4bd958d682a&amp;url=http%3a%2f%2fimages1.wikia.nocookie.net%2f__cb20100419124505%2fnonciclopedia%2fimages%2fc%2fcf%2fDenaro.jpg"/>
          <p:cNvPicPr>
            <a:picLocks noChangeAspect="1" noChangeArrowheads="1"/>
          </p:cNvPicPr>
          <p:nvPr/>
        </p:nvPicPr>
        <p:blipFill>
          <a:blip r:embed="rId3" cstate="print"/>
          <a:srcRect/>
          <a:stretch>
            <a:fillRect/>
          </a:stretch>
        </p:blipFill>
        <p:spPr bwMode="auto">
          <a:xfrm>
            <a:off x="467544" y="476672"/>
            <a:ext cx="1777380" cy="1584176"/>
          </a:xfrm>
          <a:prstGeom prst="rect">
            <a:avLst/>
          </a:prstGeom>
          <a:noFill/>
        </p:spPr>
      </p:pic>
      <p:sp>
        <p:nvSpPr>
          <p:cNvPr id="10" name="Segnaposto numero diapositiva 9"/>
          <p:cNvSpPr>
            <a:spLocks noGrp="1"/>
          </p:cNvSpPr>
          <p:nvPr>
            <p:ph type="sldNum" sz="quarter" idx="12"/>
          </p:nvPr>
        </p:nvSpPr>
        <p:spPr/>
        <p:txBody>
          <a:bodyPr/>
          <a:lstStyle/>
          <a:p>
            <a:fld id="{E7A41E1B-4F70-4964-A407-84C68BE8251C}" type="slidenum">
              <a:rPr lang="it-IT" smtClean="0">
                <a:solidFill>
                  <a:prstClr val="black">
                    <a:tint val="75000"/>
                  </a:prstClr>
                </a:solidFill>
              </a:rPr>
              <a:pPr/>
              <a:t>45</a:t>
            </a:fld>
            <a:endParaRPr lang="it-IT">
              <a:solidFill>
                <a:prstClr val="black">
                  <a:tint val="75000"/>
                </a:prstClr>
              </a:solidFill>
            </a:endParaRPr>
          </a:p>
        </p:txBody>
      </p:sp>
    </p:spTree>
    <p:extLst>
      <p:ext uri="{BB962C8B-B14F-4D97-AF65-F5344CB8AC3E}">
        <p14:creationId xmlns:p14="http://schemas.microsoft.com/office/powerpoint/2010/main" val="36439939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1008112"/>
          </a:xfrm>
        </p:spPr>
        <p:txBody>
          <a:bodyPr>
            <a:normAutofit/>
          </a:bodyPr>
          <a:lstStyle/>
          <a:p>
            <a:r>
              <a:rPr lang="it-IT" sz="3200" b="1" dirty="0" smtClean="0"/>
              <a:t>CERTIFICATI ESENTI DA  IVA</a:t>
            </a:r>
            <a:endParaRPr lang="it-IT" sz="3200" b="1" dirty="0"/>
          </a:p>
        </p:txBody>
      </p:sp>
      <p:sp>
        <p:nvSpPr>
          <p:cNvPr id="3" name="Sottotitolo 2"/>
          <p:cNvSpPr>
            <a:spLocks noGrp="1"/>
          </p:cNvSpPr>
          <p:nvPr>
            <p:ph type="subTitle" idx="1"/>
          </p:nvPr>
        </p:nvSpPr>
        <p:spPr>
          <a:xfrm>
            <a:off x="755576" y="1124744"/>
            <a:ext cx="7848872" cy="5328592"/>
          </a:xfrm>
        </p:spPr>
        <p:txBody>
          <a:bodyPr>
            <a:normAutofit fontScale="92500" lnSpcReduction="20000"/>
          </a:bodyPr>
          <a:lstStyle/>
          <a:p>
            <a:r>
              <a:rPr lang="it-IT" sz="2400" dirty="0" smtClean="0">
                <a:solidFill>
                  <a:schemeClr val="tx1"/>
                </a:solidFill>
              </a:rPr>
              <a:t>L'articolo 10, comma 1, n. 18, del DPR n. 633 del 1972 dispone</a:t>
            </a:r>
          </a:p>
          <a:p>
            <a:r>
              <a:rPr lang="it-IT" sz="2400" dirty="0" smtClean="0">
                <a:solidFill>
                  <a:schemeClr val="tx1"/>
                </a:solidFill>
              </a:rPr>
              <a:t> </a:t>
            </a:r>
            <a:r>
              <a:rPr lang="it-IT" sz="2400" b="1" dirty="0" smtClean="0">
                <a:solidFill>
                  <a:schemeClr val="tx1"/>
                </a:solidFill>
              </a:rPr>
              <a:t>L'ESENZIONE DALL'IVA 22%</a:t>
            </a:r>
          </a:p>
          <a:p>
            <a:r>
              <a:rPr lang="it-IT" sz="2400" dirty="0" smtClean="0">
                <a:solidFill>
                  <a:schemeClr val="tx1"/>
                </a:solidFill>
              </a:rPr>
              <a:t>delle</a:t>
            </a:r>
            <a:r>
              <a:rPr lang="it-IT" sz="2400" i="1" dirty="0" smtClean="0">
                <a:solidFill>
                  <a:schemeClr val="tx1"/>
                </a:solidFill>
              </a:rPr>
              <a:t> </a:t>
            </a:r>
            <a:r>
              <a:rPr lang="it-IT" sz="2400" b="1" dirty="0" smtClean="0">
                <a:solidFill>
                  <a:schemeClr val="tx1"/>
                </a:solidFill>
              </a:rPr>
              <a:t>prestazioni sanitarie di diagnosi, cura e riabilitazione rese alla persona </a:t>
            </a:r>
          </a:p>
          <a:p>
            <a:pPr marL="342900" indent="-342900" algn="l">
              <a:buFont typeface="Arial" panose="020B0604020202020204" pitchFamily="34" charset="0"/>
              <a:buChar char="•"/>
            </a:pPr>
            <a:r>
              <a:rPr lang="it-IT" sz="2400" i="1" dirty="0" smtClean="0">
                <a:solidFill>
                  <a:schemeClr val="tx1"/>
                </a:solidFill>
              </a:rPr>
              <a:t>Esonero educazione fisica                                (gratuito)</a:t>
            </a:r>
          </a:p>
          <a:p>
            <a:pPr marL="342900" indent="-342900" algn="l">
              <a:buFont typeface="Arial" panose="020B0604020202020204" pitchFamily="34" charset="0"/>
              <a:buChar char="•"/>
            </a:pPr>
            <a:r>
              <a:rPr lang="it-IT" sz="2400" i="1" dirty="0" smtClean="0">
                <a:solidFill>
                  <a:schemeClr val="tx1"/>
                </a:solidFill>
              </a:rPr>
              <a:t>Assenza dal lavoro con diagnosi e prognosi (gratuito)</a:t>
            </a:r>
          </a:p>
          <a:p>
            <a:pPr marL="342900" indent="-342900" algn="l">
              <a:buFont typeface="Arial" panose="020B0604020202020204" pitchFamily="34" charset="0"/>
              <a:buChar char="•"/>
            </a:pPr>
            <a:r>
              <a:rPr lang="it-IT" sz="2400" i="1" dirty="0" smtClean="0">
                <a:solidFill>
                  <a:schemeClr val="tx1"/>
                </a:solidFill>
              </a:rPr>
              <a:t>Rientro a scuola dopo malattia                       (gratuito)</a:t>
            </a:r>
          </a:p>
          <a:p>
            <a:pPr marL="342900" indent="-342900" algn="l">
              <a:buFont typeface="Arial" panose="020B0604020202020204" pitchFamily="34" charset="0"/>
              <a:buChar char="•"/>
            </a:pPr>
            <a:r>
              <a:rPr lang="it-IT" sz="2400" i="1" dirty="0" smtClean="0">
                <a:solidFill>
                  <a:schemeClr val="tx1"/>
                </a:solidFill>
              </a:rPr>
              <a:t>Certificati di idoneità per attività sportiva     (a pagamento)</a:t>
            </a:r>
          </a:p>
          <a:p>
            <a:pPr marL="342900" indent="-342900" algn="l">
              <a:buFont typeface="Arial" panose="020B0604020202020204" pitchFamily="34" charset="0"/>
              <a:buChar char="•"/>
            </a:pPr>
            <a:r>
              <a:rPr lang="it-IT" sz="2400" i="1" dirty="0" smtClean="0">
                <a:solidFill>
                  <a:schemeClr val="tx1"/>
                </a:solidFill>
              </a:rPr>
              <a:t>Certificati per invio di minori in comunità      (a pagamento)</a:t>
            </a:r>
          </a:p>
          <a:p>
            <a:pPr marL="342900" indent="-342900" algn="l">
              <a:buFont typeface="Arial" panose="020B0604020202020204" pitchFamily="34" charset="0"/>
              <a:buChar char="•"/>
            </a:pPr>
            <a:r>
              <a:rPr lang="it-IT" sz="2400" i="1" dirty="0" smtClean="0">
                <a:solidFill>
                  <a:schemeClr val="tx1"/>
                </a:solidFill>
              </a:rPr>
              <a:t>Porto d’armi                                                        (a pagamento)</a:t>
            </a:r>
          </a:p>
          <a:p>
            <a:pPr marL="342900" indent="-342900" algn="l">
              <a:buFont typeface="Arial" panose="020B0604020202020204" pitchFamily="34" charset="0"/>
              <a:buChar char="•"/>
            </a:pPr>
            <a:r>
              <a:rPr lang="it-IT" sz="2400" i="1" dirty="0" smtClean="0">
                <a:solidFill>
                  <a:schemeClr val="tx1"/>
                </a:solidFill>
              </a:rPr>
              <a:t>Patente di guida                                                 (a pagamento)</a:t>
            </a:r>
          </a:p>
          <a:p>
            <a:pPr marL="342900" indent="-342900" algn="l">
              <a:buFont typeface="Arial" panose="020B0604020202020204" pitchFamily="34" charset="0"/>
              <a:buChar char="•"/>
            </a:pPr>
            <a:r>
              <a:rPr lang="it-IT" sz="2400" i="1" dirty="0" smtClean="0">
                <a:solidFill>
                  <a:schemeClr val="tx1"/>
                </a:solidFill>
              </a:rPr>
              <a:t>Ammissione in case di riposo o simili              (a pagamento)</a:t>
            </a:r>
          </a:p>
          <a:p>
            <a:pPr marL="342900" indent="-342900" algn="l">
              <a:buFont typeface="Arial" panose="020B0604020202020204" pitchFamily="34" charset="0"/>
              <a:buChar char="•"/>
            </a:pPr>
            <a:r>
              <a:rPr lang="it-IT" sz="2400" i="1" dirty="0" smtClean="0">
                <a:solidFill>
                  <a:schemeClr val="tx1"/>
                </a:solidFill>
              </a:rPr>
              <a:t>Ammissione ai soggiorni marini o montani   ( a pagamento)</a:t>
            </a:r>
          </a:p>
          <a:p>
            <a:pPr marL="342900" indent="-342900" algn="l">
              <a:buFont typeface="Arial" panose="020B0604020202020204" pitchFamily="34" charset="0"/>
              <a:buChar char="•"/>
            </a:pPr>
            <a:endParaRPr lang="it-IT" sz="2400" i="1" dirty="0" smtClean="0">
              <a:solidFill>
                <a:schemeClr val="tx1"/>
              </a:solidFill>
            </a:endParaRPr>
          </a:p>
          <a:p>
            <a:pPr algn="l"/>
            <a:endParaRPr lang="it-IT" sz="2400" i="1" dirty="0" smtClean="0">
              <a:solidFill>
                <a:schemeClr val="tx1"/>
              </a:solidFill>
            </a:endParaRPr>
          </a:p>
          <a:p>
            <a:r>
              <a:rPr lang="it-IT" sz="2400" i="1" dirty="0" smtClean="0">
                <a:solidFill>
                  <a:schemeClr val="tx1"/>
                </a:solidFill>
              </a:rPr>
              <a:t>  </a:t>
            </a:r>
          </a:p>
        </p:txBody>
      </p:sp>
      <p:pic>
        <p:nvPicPr>
          <p:cNvPr id="9" name="Picture 4" descr="http://ts2.mm.bing.net/images/thumbnail.aspx?q=763734336145&amp;id=1acbabcd5bd430ff36fef4bd958d682a&amp;url=http%3a%2f%2fimages1.wikia.nocookie.net%2f__cb20100419124505%2fnonciclopedia%2fimages%2fc%2fcf%2fDenaro.jpg"/>
          <p:cNvPicPr>
            <a:picLocks noChangeAspect="1" noChangeArrowheads="1"/>
          </p:cNvPicPr>
          <p:nvPr/>
        </p:nvPicPr>
        <p:blipFill>
          <a:blip r:embed="rId2" cstate="print"/>
          <a:srcRect/>
          <a:stretch>
            <a:fillRect/>
          </a:stretch>
        </p:blipFill>
        <p:spPr bwMode="auto">
          <a:xfrm>
            <a:off x="179512" y="188640"/>
            <a:ext cx="972108" cy="864096"/>
          </a:xfrm>
          <a:prstGeom prst="rect">
            <a:avLst/>
          </a:prstGeom>
          <a:noFill/>
        </p:spPr>
      </p:pic>
      <p:pic>
        <p:nvPicPr>
          <p:cNvPr id="10" name="Picture 2" descr="http://ts3.mm.bing.net/images/thumbnail.aspx?q=409620906254&amp;id=942deadd10592c2f102f57576505f4ab&amp;url=http%3a%2f%2fcrisiesviluppo.manageritalia.it%2fwp-content%2fuploads%2f2010%2f03%2ffisco.jpg"/>
          <p:cNvPicPr>
            <a:picLocks noChangeAspect="1" noChangeArrowheads="1"/>
          </p:cNvPicPr>
          <p:nvPr/>
        </p:nvPicPr>
        <p:blipFill>
          <a:blip r:embed="rId3" cstate="print"/>
          <a:srcRect/>
          <a:stretch>
            <a:fillRect/>
          </a:stretch>
        </p:blipFill>
        <p:spPr bwMode="auto">
          <a:xfrm>
            <a:off x="8280571" y="188640"/>
            <a:ext cx="827933" cy="1368152"/>
          </a:xfrm>
          <a:prstGeom prst="rect">
            <a:avLst/>
          </a:prstGeom>
          <a:noFill/>
        </p:spPr>
      </p:pic>
      <p:sp>
        <p:nvSpPr>
          <p:cNvPr id="12" name="Segnaposto numero diapositiva 11"/>
          <p:cNvSpPr>
            <a:spLocks noGrp="1"/>
          </p:cNvSpPr>
          <p:nvPr>
            <p:ph type="sldNum" sz="quarter" idx="12"/>
          </p:nvPr>
        </p:nvSpPr>
        <p:spPr/>
        <p:txBody>
          <a:bodyPr/>
          <a:lstStyle/>
          <a:p>
            <a:fld id="{E7A41E1B-4F70-4964-A407-84C68BE8251C}" type="slidenum">
              <a:rPr lang="it-IT" smtClean="0">
                <a:solidFill>
                  <a:prstClr val="black">
                    <a:tint val="75000"/>
                  </a:prstClr>
                </a:solidFill>
              </a:rPr>
              <a:pPr/>
              <a:t>46</a:t>
            </a:fld>
            <a:endParaRPr lang="it-IT">
              <a:solidFill>
                <a:prstClr val="black">
                  <a:tint val="75000"/>
                </a:prstClr>
              </a:solidFill>
            </a:endParaRPr>
          </a:p>
        </p:txBody>
      </p:sp>
    </p:spTree>
    <p:extLst>
      <p:ext uri="{BB962C8B-B14F-4D97-AF65-F5344CB8AC3E}">
        <p14:creationId xmlns:p14="http://schemas.microsoft.com/office/powerpoint/2010/main" val="40291744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6"/>
            <a:ext cx="7772400" cy="1470025"/>
          </a:xfrm>
        </p:spPr>
        <p:txBody>
          <a:bodyPr>
            <a:normAutofit/>
          </a:bodyPr>
          <a:lstStyle/>
          <a:p>
            <a:r>
              <a:rPr lang="it-IT" sz="3200" b="1" dirty="0" smtClean="0"/>
              <a:t> CERTIFICATI ESENTI DA IVA</a:t>
            </a:r>
            <a:endParaRPr lang="it-IT" sz="3200" b="1" dirty="0"/>
          </a:p>
        </p:txBody>
      </p:sp>
      <p:sp>
        <p:nvSpPr>
          <p:cNvPr id="3" name="Sottotitolo 2"/>
          <p:cNvSpPr>
            <a:spLocks noGrp="1"/>
          </p:cNvSpPr>
          <p:nvPr>
            <p:ph type="subTitle" idx="1"/>
          </p:nvPr>
        </p:nvSpPr>
        <p:spPr>
          <a:xfrm>
            <a:off x="147464" y="1268760"/>
            <a:ext cx="8996536" cy="4248472"/>
          </a:xfrm>
        </p:spPr>
        <p:txBody>
          <a:bodyPr>
            <a:normAutofit/>
          </a:bodyPr>
          <a:lstStyle/>
          <a:p>
            <a:r>
              <a:rPr lang="it-IT" sz="2400" u="sng" dirty="0" smtClean="0">
                <a:solidFill>
                  <a:schemeClr val="tx1"/>
                </a:solidFill>
              </a:rPr>
              <a:t>segue</a:t>
            </a:r>
          </a:p>
          <a:p>
            <a:pPr algn="l">
              <a:buFont typeface="Arial" pitchFamily="34" charset="0"/>
              <a:buChar char="•"/>
            </a:pPr>
            <a:endParaRPr lang="it-IT" sz="2400" dirty="0" smtClean="0">
              <a:solidFill>
                <a:schemeClr val="tx1"/>
              </a:solidFill>
            </a:endParaRPr>
          </a:p>
          <a:p>
            <a:pPr algn="l"/>
            <a:endParaRPr lang="it-IT" sz="2400" dirty="0" smtClean="0">
              <a:solidFill>
                <a:schemeClr val="tx1"/>
              </a:solidFill>
            </a:endParaRPr>
          </a:p>
          <a:p>
            <a:pPr algn="l">
              <a:buFont typeface="Arial" pitchFamily="34" charset="0"/>
              <a:buChar char="•"/>
            </a:pPr>
            <a:r>
              <a:rPr lang="it-IT" sz="2400" i="1" dirty="0" smtClean="0">
                <a:solidFill>
                  <a:schemeClr val="tx1"/>
                </a:solidFill>
              </a:rPr>
              <a:t>Il certificato per i soggiorni di studio                              (a pagamento)</a:t>
            </a:r>
          </a:p>
          <a:p>
            <a:pPr algn="l">
              <a:buFont typeface="Arial" pitchFamily="34" charset="0"/>
              <a:buChar char="•"/>
            </a:pPr>
            <a:r>
              <a:rPr lang="it-IT" sz="2400" i="1" dirty="0" smtClean="0">
                <a:solidFill>
                  <a:schemeClr val="tx1"/>
                </a:solidFill>
              </a:rPr>
              <a:t>Il certificato per dieta personalizzata a mensa             (a pagamento)</a:t>
            </a:r>
          </a:p>
          <a:p>
            <a:pPr algn="l">
              <a:buFont typeface="Arial" pitchFamily="34" charset="0"/>
              <a:buChar char="•"/>
            </a:pPr>
            <a:r>
              <a:rPr lang="it-IT" sz="2400" i="1" dirty="0" smtClean="0">
                <a:solidFill>
                  <a:schemeClr val="tx1"/>
                </a:solidFill>
              </a:rPr>
              <a:t>Il certificato per assistenza ferroviaria o aeroportuale (a pagamento)</a:t>
            </a:r>
          </a:p>
          <a:p>
            <a:pPr algn="l">
              <a:buFont typeface="Arial" pitchFamily="34" charset="0"/>
              <a:buChar char="•"/>
            </a:pPr>
            <a:r>
              <a:rPr lang="it-IT" sz="2400" i="1" dirty="0" smtClean="0">
                <a:solidFill>
                  <a:schemeClr val="tx1"/>
                </a:solidFill>
              </a:rPr>
              <a:t>Altri certificati per uso privato in cui prevalga la finalità di tutela della salute (a pagamento)</a:t>
            </a:r>
            <a:endParaRPr lang="it-IT" sz="2400" i="1" dirty="0">
              <a:solidFill>
                <a:schemeClr val="tx1"/>
              </a:solidFill>
            </a:endParaRPr>
          </a:p>
        </p:txBody>
      </p:sp>
      <p:pic>
        <p:nvPicPr>
          <p:cNvPr id="9" name="Picture 4" descr="http://ts2.mm.bing.net/images/thumbnail.aspx?q=763734336145&amp;id=1acbabcd5bd430ff36fef4bd958d682a&amp;url=http%3a%2f%2fimages1.wikia.nocookie.net%2f__cb20100419124505%2fnonciclopedia%2fimages%2fc%2fcf%2fDenaro.jpg"/>
          <p:cNvPicPr>
            <a:picLocks noChangeAspect="1" noChangeArrowheads="1"/>
          </p:cNvPicPr>
          <p:nvPr/>
        </p:nvPicPr>
        <p:blipFill>
          <a:blip r:embed="rId2" cstate="print"/>
          <a:srcRect/>
          <a:stretch>
            <a:fillRect/>
          </a:stretch>
        </p:blipFill>
        <p:spPr bwMode="auto">
          <a:xfrm>
            <a:off x="467544" y="476672"/>
            <a:ext cx="1777380" cy="1584176"/>
          </a:xfrm>
          <a:prstGeom prst="rect">
            <a:avLst/>
          </a:prstGeom>
          <a:noFill/>
        </p:spPr>
      </p:pic>
      <p:pic>
        <p:nvPicPr>
          <p:cNvPr id="10" name="Picture 2" descr="http://ts3.mm.bing.net/images/thumbnail.aspx?q=409620906254&amp;id=942deadd10592c2f102f57576505f4ab&amp;url=http%3a%2f%2fcrisiesviluppo.manageritalia.it%2fwp-content%2fuploads%2f2010%2f03%2ffisco.jpg"/>
          <p:cNvPicPr>
            <a:picLocks noChangeAspect="1" noChangeArrowheads="1"/>
          </p:cNvPicPr>
          <p:nvPr/>
        </p:nvPicPr>
        <p:blipFill>
          <a:blip r:embed="rId3" cstate="print"/>
          <a:srcRect/>
          <a:stretch>
            <a:fillRect/>
          </a:stretch>
        </p:blipFill>
        <p:spPr bwMode="auto">
          <a:xfrm>
            <a:off x="7380312" y="188640"/>
            <a:ext cx="1392560" cy="2160240"/>
          </a:xfrm>
          <a:prstGeom prst="rect">
            <a:avLst/>
          </a:prstGeom>
          <a:noFill/>
        </p:spPr>
      </p:pic>
    </p:spTree>
    <p:extLst>
      <p:ext uri="{BB962C8B-B14F-4D97-AF65-F5344CB8AC3E}">
        <p14:creationId xmlns:p14="http://schemas.microsoft.com/office/powerpoint/2010/main" val="11676168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6"/>
            <a:ext cx="7772400" cy="1470025"/>
          </a:xfrm>
        </p:spPr>
        <p:txBody>
          <a:bodyPr>
            <a:normAutofit/>
          </a:bodyPr>
          <a:lstStyle/>
          <a:p>
            <a:r>
              <a:rPr lang="it-IT" sz="3200" b="1" dirty="0" smtClean="0"/>
              <a:t>Il certificato e il fisco</a:t>
            </a:r>
            <a:endParaRPr lang="it-IT" sz="3200" b="1" dirty="0"/>
          </a:p>
        </p:txBody>
      </p:sp>
      <p:sp>
        <p:nvSpPr>
          <p:cNvPr id="3" name="Sottotitolo 2"/>
          <p:cNvSpPr>
            <a:spLocks noGrp="1"/>
          </p:cNvSpPr>
          <p:nvPr>
            <p:ph type="subTitle" idx="1"/>
          </p:nvPr>
        </p:nvSpPr>
        <p:spPr>
          <a:xfrm>
            <a:off x="1371600" y="1700808"/>
            <a:ext cx="6400800" cy="4536504"/>
          </a:xfrm>
        </p:spPr>
        <p:txBody>
          <a:bodyPr>
            <a:normAutofit/>
          </a:bodyPr>
          <a:lstStyle/>
          <a:p>
            <a:r>
              <a:rPr lang="it-IT" sz="2400" dirty="0" smtClean="0">
                <a:solidFill>
                  <a:schemeClr val="tx1"/>
                </a:solidFill>
              </a:rPr>
              <a:t>Nella circolare dell’Agenzia delle Entrate  n. 4 del 28/01/05, sulla scorta dell’orientamento espresso dalla Corte di giustizia delle Comunità europee, è stato precisato che l'esenzione in oggetto compete anche per quelle prestazioni od</a:t>
            </a:r>
          </a:p>
          <a:p>
            <a:r>
              <a:rPr lang="it-IT" sz="2400" dirty="0" smtClean="0">
                <a:solidFill>
                  <a:schemeClr val="tx1"/>
                </a:solidFill>
              </a:rPr>
              <a:t>esami medici a carattere profilattico eseguiti nei confronti di persone che non soffrono di alcuna malattia, avendo comunque, come scopo </a:t>
            </a:r>
            <a:r>
              <a:rPr lang="it-IT" sz="2400" b="1" u="sng" dirty="0" smtClean="0">
                <a:solidFill>
                  <a:schemeClr val="tx1"/>
                </a:solidFill>
              </a:rPr>
              <a:t>principale</a:t>
            </a:r>
            <a:r>
              <a:rPr lang="it-IT" sz="2400" dirty="0" smtClean="0">
                <a:solidFill>
                  <a:schemeClr val="tx1"/>
                </a:solidFill>
              </a:rPr>
              <a:t>, la tutela della salute della persona.</a:t>
            </a:r>
          </a:p>
        </p:txBody>
      </p:sp>
      <p:pic>
        <p:nvPicPr>
          <p:cNvPr id="9" name="Picture 4" descr="http://ts2.mm.bing.net/images/thumbnail.aspx?q=763734336145&amp;id=1acbabcd5bd430ff36fef4bd958d682a&amp;url=http%3a%2f%2fimages1.wikia.nocookie.net%2f__cb20100419124505%2fnonciclopedia%2fimages%2fc%2fcf%2fDenaro.jpg"/>
          <p:cNvPicPr>
            <a:picLocks noChangeAspect="1" noChangeArrowheads="1"/>
          </p:cNvPicPr>
          <p:nvPr/>
        </p:nvPicPr>
        <p:blipFill>
          <a:blip r:embed="rId2" cstate="print"/>
          <a:srcRect/>
          <a:stretch>
            <a:fillRect/>
          </a:stretch>
        </p:blipFill>
        <p:spPr bwMode="auto">
          <a:xfrm>
            <a:off x="467544" y="476672"/>
            <a:ext cx="1440160" cy="1152128"/>
          </a:xfrm>
          <a:prstGeom prst="rect">
            <a:avLst/>
          </a:prstGeom>
          <a:noFill/>
        </p:spPr>
      </p:pic>
      <p:pic>
        <p:nvPicPr>
          <p:cNvPr id="10" name="Picture 2" descr="http://ts3.mm.bing.net/images/thumbnail.aspx?q=409620906254&amp;id=942deadd10592c2f102f57576505f4ab&amp;url=http%3a%2f%2fcrisiesviluppo.manageritalia.it%2fwp-content%2fuploads%2f2010%2f03%2ffisco.jpg"/>
          <p:cNvPicPr>
            <a:picLocks noChangeAspect="1" noChangeArrowheads="1"/>
          </p:cNvPicPr>
          <p:nvPr/>
        </p:nvPicPr>
        <p:blipFill>
          <a:blip r:embed="rId3" cstate="print"/>
          <a:srcRect/>
          <a:stretch>
            <a:fillRect/>
          </a:stretch>
        </p:blipFill>
        <p:spPr bwMode="auto">
          <a:xfrm>
            <a:off x="7596336" y="188640"/>
            <a:ext cx="1176536" cy="1656184"/>
          </a:xfrm>
          <a:prstGeom prst="rect">
            <a:avLst/>
          </a:prstGeom>
          <a:noFill/>
        </p:spPr>
      </p:pic>
      <p:sp>
        <p:nvSpPr>
          <p:cNvPr id="12" name="Segnaposto numero diapositiva 11"/>
          <p:cNvSpPr>
            <a:spLocks noGrp="1"/>
          </p:cNvSpPr>
          <p:nvPr>
            <p:ph type="sldNum" sz="quarter" idx="12"/>
          </p:nvPr>
        </p:nvSpPr>
        <p:spPr/>
        <p:txBody>
          <a:bodyPr/>
          <a:lstStyle/>
          <a:p>
            <a:fld id="{E7A41E1B-4F70-4964-A407-84C68BE8251C}" type="slidenum">
              <a:rPr lang="it-IT" smtClean="0">
                <a:solidFill>
                  <a:prstClr val="black">
                    <a:tint val="75000"/>
                  </a:prstClr>
                </a:solidFill>
              </a:rPr>
              <a:pPr/>
              <a:t>48</a:t>
            </a:fld>
            <a:endParaRPr lang="it-IT">
              <a:solidFill>
                <a:prstClr val="black">
                  <a:tint val="75000"/>
                </a:prstClr>
              </a:solidFill>
            </a:endParaRPr>
          </a:p>
        </p:txBody>
      </p:sp>
    </p:spTree>
    <p:extLst>
      <p:ext uri="{BB962C8B-B14F-4D97-AF65-F5344CB8AC3E}">
        <p14:creationId xmlns:p14="http://schemas.microsoft.com/office/powerpoint/2010/main" val="78949581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6"/>
            <a:ext cx="7772400" cy="1470025"/>
          </a:xfrm>
        </p:spPr>
        <p:txBody>
          <a:bodyPr>
            <a:normAutofit/>
          </a:bodyPr>
          <a:lstStyle/>
          <a:p>
            <a:r>
              <a:rPr lang="it-IT" sz="3200" b="1" dirty="0" smtClean="0"/>
              <a:t>Il certificato e il fisco</a:t>
            </a:r>
            <a:endParaRPr lang="it-IT" sz="3200" b="1" dirty="0"/>
          </a:p>
        </p:txBody>
      </p:sp>
      <p:sp>
        <p:nvSpPr>
          <p:cNvPr id="3" name="Sottotitolo 2"/>
          <p:cNvSpPr>
            <a:spLocks noGrp="1"/>
          </p:cNvSpPr>
          <p:nvPr>
            <p:ph type="subTitle" idx="1"/>
          </p:nvPr>
        </p:nvSpPr>
        <p:spPr>
          <a:xfrm>
            <a:off x="1371600" y="1484784"/>
            <a:ext cx="6400800" cy="4752528"/>
          </a:xfrm>
        </p:spPr>
        <p:txBody>
          <a:bodyPr>
            <a:normAutofit/>
          </a:bodyPr>
          <a:lstStyle/>
          <a:p>
            <a:r>
              <a:rPr lang="it-IT" sz="2400" dirty="0" smtClean="0">
                <a:solidFill>
                  <a:schemeClr val="tx1"/>
                </a:solidFill>
              </a:rPr>
              <a:t>Ovviamente, il problema è nell’identificare come </a:t>
            </a:r>
            <a:r>
              <a:rPr lang="it-IT" sz="2400" b="1" u="sng" dirty="0" smtClean="0">
                <a:solidFill>
                  <a:schemeClr val="tx1"/>
                </a:solidFill>
              </a:rPr>
              <a:t>principale</a:t>
            </a:r>
            <a:r>
              <a:rPr lang="it-IT" sz="2400" dirty="0" smtClean="0">
                <a:solidFill>
                  <a:schemeClr val="tx1"/>
                </a:solidFill>
              </a:rPr>
              <a:t> o meno la finalità di tutela della salute per la quale un determinato certificato è stato redatto, per cui il breve elenco che segue potrebbe essere soggetto a modifiche, integrazioni e precisazioni successive: a puro titolo di esempio, si segnala come soltanto dal 11/03/11 sia stato dato un chiarimento ufficiale sulla natura della certificazione anamnestica nuovamente richiesta per la patente di guida …</a:t>
            </a:r>
            <a:endParaRPr lang="it-IT" sz="2400" dirty="0">
              <a:solidFill>
                <a:schemeClr val="tx1"/>
              </a:solidFill>
            </a:endParaRPr>
          </a:p>
        </p:txBody>
      </p:sp>
      <p:pic>
        <p:nvPicPr>
          <p:cNvPr id="9" name="Picture 4" descr="http://ts2.mm.bing.net/images/thumbnail.aspx?q=763734336145&amp;id=1acbabcd5bd430ff36fef4bd958d682a&amp;url=http%3a%2f%2fimages1.wikia.nocookie.net%2f__cb20100419124505%2fnonciclopedia%2fimages%2fc%2fcf%2fDenaro.jpg"/>
          <p:cNvPicPr>
            <a:picLocks noChangeAspect="1" noChangeArrowheads="1"/>
          </p:cNvPicPr>
          <p:nvPr/>
        </p:nvPicPr>
        <p:blipFill>
          <a:blip r:embed="rId2" cstate="print"/>
          <a:srcRect/>
          <a:stretch>
            <a:fillRect/>
          </a:stretch>
        </p:blipFill>
        <p:spPr bwMode="auto">
          <a:xfrm>
            <a:off x="251520" y="260648"/>
            <a:ext cx="1440160" cy="1296144"/>
          </a:xfrm>
          <a:prstGeom prst="rect">
            <a:avLst/>
          </a:prstGeom>
          <a:noFill/>
        </p:spPr>
      </p:pic>
      <p:pic>
        <p:nvPicPr>
          <p:cNvPr id="10" name="Picture 2" descr="http://ts3.mm.bing.net/images/thumbnail.aspx?q=409620906254&amp;id=942deadd10592c2f102f57576505f4ab&amp;url=http%3a%2f%2fcrisiesviluppo.manageritalia.it%2fwp-content%2fuploads%2f2010%2f03%2ffisco.jpg"/>
          <p:cNvPicPr>
            <a:picLocks noChangeAspect="1" noChangeArrowheads="1"/>
          </p:cNvPicPr>
          <p:nvPr/>
        </p:nvPicPr>
        <p:blipFill>
          <a:blip r:embed="rId3" cstate="print"/>
          <a:srcRect/>
          <a:stretch>
            <a:fillRect/>
          </a:stretch>
        </p:blipFill>
        <p:spPr bwMode="auto">
          <a:xfrm>
            <a:off x="7740352" y="188640"/>
            <a:ext cx="1032520" cy="1872208"/>
          </a:xfrm>
          <a:prstGeom prst="rect">
            <a:avLst/>
          </a:prstGeom>
          <a:noFill/>
        </p:spPr>
      </p:pic>
      <p:sp>
        <p:nvSpPr>
          <p:cNvPr id="12" name="Segnaposto numero diapositiva 11"/>
          <p:cNvSpPr>
            <a:spLocks noGrp="1"/>
          </p:cNvSpPr>
          <p:nvPr>
            <p:ph type="sldNum" sz="quarter" idx="12"/>
          </p:nvPr>
        </p:nvSpPr>
        <p:spPr/>
        <p:txBody>
          <a:bodyPr/>
          <a:lstStyle/>
          <a:p>
            <a:fld id="{E7A41E1B-4F70-4964-A407-84C68BE8251C}" type="slidenum">
              <a:rPr lang="it-IT" smtClean="0">
                <a:solidFill>
                  <a:prstClr val="black">
                    <a:tint val="75000"/>
                  </a:prstClr>
                </a:solidFill>
              </a:rPr>
              <a:pPr/>
              <a:t>49</a:t>
            </a:fld>
            <a:endParaRPr lang="it-IT">
              <a:solidFill>
                <a:prstClr val="black">
                  <a:tint val="75000"/>
                </a:prstClr>
              </a:solidFill>
            </a:endParaRPr>
          </a:p>
        </p:txBody>
      </p:sp>
    </p:spTree>
    <p:extLst>
      <p:ext uri="{BB962C8B-B14F-4D97-AF65-F5344CB8AC3E}">
        <p14:creationId xmlns:p14="http://schemas.microsoft.com/office/powerpoint/2010/main" val="903446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57200" y="1484784"/>
            <a:ext cx="8229600" cy="4525963"/>
          </a:xfrm>
        </p:spPr>
        <p:txBody>
          <a:bodyPr/>
          <a:lstStyle/>
          <a:p>
            <a:endParaRPr lang="it-IT" dirty="0" smtClean="0"/>
          </a:p>
          <a:p>
            <a:r>
              <a:rPr lang="it-IT" dirty="0" smtClean="0"/>
              <a:t>La certificazione è la forma più comune di documentazione dell’attività professionale  richiesta al medico</a:t>
            </a:r>
          </a:p>
          <a:p>
            <a:r>
              <a:rPr lang="it-IT" dirty="0" smtClean="0"/>
              <a:t>Comprova una situazione di fatto e soddisfa molteplici esigenze  dei pazienti</a:t>
            </a:r>
          </a:p>
          <a:p>
            <a:r>
              <a:rPr lang="it-IT" dirty="0" smtClean="0"/>
              <a:t>E’ un compito pieno di responsabilità</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5</a:t>
            </a:fld>
            <a:endParaRPr lang="it-IT"/>
          </a:p>
        </p:txBody>
      </p:sp>
    </p:spTree>
    <p:extLst>
      <p:ext uri="{BB962C8B-B14F-4D97-AF65-F5344CB8AC3E}">
        <p14:creationId xmlns:p14="http://schemas.microsoft.com/office/powerpoint/2010/main" val="6900767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smtClean="0"/>
              <a:t>Il certificato e il fisco</a:t>
            </a:r>
            <a:endParaRPr lang="it-IT" sz="3200" b="1" dirty="0"/>
          </a:p>
        </p:txBody>
      </p:sp>
      <p:sp>
        <p:nvSpPr>
          <p:cNvPr id="3" name="Segnaposto contenuto 2"/>
          <p:cNvSpPr>
            <a:spLocks noGrp="1"/>
          </p:cNvSpPr>
          <p:nvPr>
            <p:ph idx="1"/>
          </p:nvPr>
        </p:nvSpPr>
        <p:spPr>
          <a:xfrm>
            <a:off x="457200" y="2708920"/>
            <a:ext cx="8229600" cy="3417243"/>
          </a:xfrm>
        </p:spPr>
        <p:txBody>
          <a:bodyPr>
            <a:normAutofit/>
          </a:bodyPr>
          <a:lstStyle/>
          <a:p>
            <a:pPr algn="ctr">
              <a:buNone/>
            </a:pPr>
            <a:r>
              <a:rPr lang="it-IT" sz="2400" b="1" dirty="0" smtClean="0"/>
              <a:t>Si considerano altresì soggetti ad IVA i seguenti certificati:</a:t>
            </a:r>
          </a:p>
          <a:p>
            <a:pPr marL="0" indent="0">
              <a:buNone/>
            </a:pPr>
            <a:endParaRPr lang="it-IT" sz="2400" dirty="0" smtClean="0"/>
          </a:p>
          <a:p>
            <a:r>
              <a:rPr lang="it-IT" sz="2400" dirty="0" smtClean="0"/>
              <a:t>Inabilità temporanea per comparsa in Tribunale o agenzia di viaggio</a:t>
            </a:r>
          </a:p>
          <a:p>
            <a:r>
              <a:rPr lang="it-IT" sz="2400" dirty="0" smtClean="0"/>
              <a:t>Inabilità per delega a riscossione di pensione</a:t>
            </a:r>
          </a:p>
          <a:p>
            <a:endParaRPr lang="it-IT" sz="2400" dirty="0"/>
          </a:p>
        </p:txBody>
      </p:sp>
      <p:pic>
        <p:nvPicPr>
          <p:cNvPr id="8" name="Picture 4" descr="http://ts2.mm.bing.net/images/thumbnail.aspx?q=763734336145&amp;id=1acbabcd5bd430ff36fef4bd958d682a&amp;url=http%3a%2f%2fimages1.wikia.nocookie.net%2f__cb20100419124505%2fnonciclopedia%2fimages%2fc%2fcf%2fDenaro.jpg"/>
          <p:cNvPicPr>
            <a:picLocks noChangeAspect="1" noChangeArrowheads="1"/>
          </p:cNvPicPr>
          <p:nvPr/>
        </p:nvPicPr>
        <p:blipFill>
          <a:blip r:embed="rId2" cstate="print"/>
          <a:srcRect/>
          <a:stretch>
            <a:fillRect/>
          </a:stretch>
        </p:blipFill>
        <p:spPr bwMode="auto">
          <a:xfrm>
            <a:off x="467544" y="476672"/>
            <a:ext cx="1777380" cy="1584176"/>
          </a:xfrm>
          <a:prstGeom prst="rect">
            <a:avLst/>
          </a:prstGeom>
          <a:noFill/>
        </p:spPr>
      </p:pic>
      <p:pic>
        <p:nvPicPr>
          <p:cNvPr id="9" name="Picture 2" descr="http://ts3.mm.bing.net/images/thumbnail.aspx?q=409620906254&amp;id=942deadd10592c2f102f57576505f4ab&amp;url=http%3a%2f%2fcrisiesviluppo.manageritalia.it%2fwp-content%2fuploads%2f2010%2f03%2ffisco.jpg"/>
          <p:cNvPicPr>
            <a:picLocks noChangeAspect="1" noChangeArrowheads="1"/>
          </p:cNvPicPr>
          <p:nvPr/>
        </p:nvPicPr>
        <p:blipFill>
          <a:blip r:embed="rId3" cstate="print"/>
          <a:srcRect/>
          <a:stretch>
            <a:fillRect/>
          </a:stretch>
        </p:blipFill>
        <p:spPr bwMode="auto">
          <a:xfrm>
            <a:off x="7380312" y="188640"/>
            <a:ext cx="1392560" cy="2160240"/>
          </a:xfrm>
          <a:prstGeom prst="rect">
            <a:avLst/>
          </a:prstGeom>
          <a:noFill/>
        </p:spPr>
      </p:pic>
      <p:sp>
        <p:nvSpPr>
          <p:cNvPr id="11" name="Segnaposto numero diapositiva 10"/>
          <p:cNvSpPr>
            <a:spLocks noGrp="1"/>
          </p:cNvSpPr>
          <p:nvPr>
            <p:ph type="sldNum" sz="quarter" idx="12"/>
          </p:nvPr>
        </p:nvSpPr>
        <p:spPr/>
        <p:txBody>
          <a:bodyPr/>
          <a:lstStyle/>
          <a:p>
            <a:fld id="{E7A41E1B-4F70-4964-A407-84C68BE8251C}" type="slidenum">
              <a:rPr lang="it-IT" smtClean="0">
                <a:solidFill>
                  <a:prstClr val="black">
                    <a:tint val="75000"/>
                  </a:prstClr>
                </a:solidFill>
              </a:rPr>
              <a:pPr/>
              <a:t>50</a:t>
            </a:fld>
            <a:endParaRPr lang="it-IT">
              <a:solidFill>
                <a:prstClr val="black">
                  <a:tint val="75000"/>
                </a:prstClr>
              </a:solidFill>
            </a:endParaRPr>
          </a:p>
        </p:txBody>
      </p:sp>
    </p:spTree>
    <p:extLst>
      <p:ext uri="{BB962C8B-B14F-4D97-AF65-F5344CB8AC3E}">
        <p14:creationId xmlns:p14="http://schemas.microsoft.com/office/powerpoint/2010/main" val="20432485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Esempio di certificato anamnestico</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51</a:t>
            </a:fld>
            <a:endParaRPr lang="it-IT"/>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1292512"/>
            <a:ext cx="4032448" cy="55368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19303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Esempio di certificato con dati oggettivi di malattia</a:t>
            </a: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52</a:t>
            </a:fld>
            <a:endParaRPr lang="it-IT"/>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70" y="1470557"/>
            <a:ext cx="7315522" cy="5270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2244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3789" y="260648"/>
            <a:ext cx="4800500" cy="6429494"/>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345527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975" y="188640"/>
            <a:ext cx="5112345" cy="6614195"/>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486553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5839" y="188640"/>
            <a:ext cx="4980458" cy="6539194"/>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437730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975" y="26988"/>
            <a:ext cx="5502275" cy="6632575"/>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696699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E7A41E1B-4F70-4964-A407-84C68BE8251C}" type="slidenum">
              <a:rPr lang="it-IT" smtClean="0"/>
              <a:pPr/>
              <a:t>57</a:t>
            </a:fld>
            <a:endParaRPr lang="it-IT"/>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038" y="476673"/>
            <a:ext cx="8085836" cy="5690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6998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6"/>
            <a:ext cx="7772400" cy="1470025"/>
          </a:xfrm>
        </p:spPr>
        <p:txBody>
          <a:bodyPr>
            <a:normAutofit/>
          </a:bodyPr>
          <a:lstStyle/>
          <a:p>
            <a:r>
              <a:rPr lang="it-IT" sz="3200" b="1" dirty="0" smtClean="0"/>
              <a:t>IL CERTIFICATO IN … ITALIANO</a:t>
            </a:r>
            <a:endParaRPr lang="it-IT" sz="3200" b="1" dirty="0"/>
          </a:p>
        </p:txBody>
      </p:sp>
      <p:sp>
        <p:nvSpPr>
          <p:cNvPr id="3" name="Sottotitolo 2"/>
          <p:cNvSpPr>
            <a:spLocks noGrp="1"/>
          </p:cNvSpPr>
          <p:nvPr>
            <p:ph type="subTitle" idx="1"/>
          </p:nvPr>
        </p:nvSpPr>
        <p:spPr>
          <a:xfrm>
            <a:off x="1371600" y="1484784"/>
            <a:ext cx="6400800" cy="5040560"/>
          </a:xfrm>
        </p:spPr>
        <p:txBody>
          <a:bodyPr>
            <a:normAutofit/>
          </a:bodyPr>
          <a:lstStyle/>
          <a:p>
            <a:r>
              <a:rPr lang="it-IT" sz="2400" dirty="0" smtClean="0">
                <a:solidFill>
                  <a:schemeClr val="tx1"/>
                </a:solidFill>
              </a:rPr>
              <a:t>Dal latino: “certum facere”</a:t>
            </a:r>
          </a:p>
          <a:p>
            <a:endParaRPr lang="it-IT" sz="2400" dirty="0" smtClean="0">
              <a:solidFill>
                <a:schemeClr val="tx1"/>
              </a:solidFill>
            </a:endParaRPr>
          </a:p>
          <a:p>
            <a:r>
              <a:rPr lang="it-IT" sz="2400" dirty="0" smtClean="0">
                <a:solidFill>
                  <a:schemeClr val="tx1"/>
                </a:solidFill>
              </a:rPr>
              <a:t>"testimonianza scritta su fatti e comportamenti tecnicamente apprezzabili e valutabili, la cui dimostrazione può produrre affermazione di particolari diritti soggettivi previsti dalla legge ovvero determinare particolari conseguenze a carico dell'individuo o della società, aventi rilevanza giuridica e/o amministrativa“</a:t>
            </a:r>
          </a:p>
          <a:p>
            <a:r>
              <a:rPr lang="it-IT" sz="2400" dirty="0" smtClean="0">
                <a:solidFill>
                  <a:schemeClr val="tx1"/>
                </a:solidFill>
              </a:rPr>
              <a:t>(</a:t>
            </a:r>
            <a:r>
              <a:rPr lang="it-IT" sz="2400" i="1" dirty="0" smtClean="0">
                <a:solidFill>
                  <a:schemeClr val="tx1"/>
                </a:solidFill>
              </a:rPr>
              <a:t>Mauro Barni)</a:t>
            </a:r>
          </a:p>
          <a:p>
            <a:r>
              <a:rPr lang="it-IT" sz="2400" b="1" dirty="0" smtClean="0">
                <a:solidFill>
                  <a:schemeClr val="tx1"/>
                </a:solidFill>
              </a:rPr>
              <a:t>L’attestazione  è  </a:t>
            </a:r>
            <a:r>
              <a:rPr lang="it-IT" sz="2400" b="1" dirty="0" err="1" smtClean="0">
                <a:solidFill>
                  <a:schemeClr val="tx1"/>
                </a:solidFill>
              </a:rPr>
              <a:t>fedefacente</a:t>
            </a:r>
            <a:r>
              <a:rPr lang="it-IT" sz="2400" b="1" dirty="0" smtClean="0">
                <a:solidFill>
                  <a:schemeClr val="tx1"/>
                </a:solidFill>
              </a:rPr>
              <a:t> fino a prova contraria</a:t>
            </a:r>
          </a:p>
          <a:p>
            <a:pPr algn="l"/>
            <a:endParaRPr lang="it-IT" sz="2400" dirty="0">
              <a:solidFill>
                <a:schemeClr val="tx1"/>
              </a:solidFill>
            </a:endParaRPr>
          </a:p>
        </p:txBody>
      </p:sp>
      <p:pic>
        <p:nvPicPr>
          <p:cNvPr id="84996" name="Picture 4" descr="http://ts2.mm.bing.net/images/thumbnail.aspx?q=545155515773&amp;id=c1c18f28140c500f9fd32076e669fc6c&amp;url=http%3a%2f%2fwww.zerorelativo.it%2fitem_files%2f1%2f5%2f3%2f2%2f5%2fitem_52351.jpg"/>
          <p:cNvPicPr>
            <a:picLocks noChangeAspect="1" noChangeArrowheads="1"/>
          </p:cNvPicPr>
          <p:nvPr/>
        </p:nvPicPr>
        <p:blipFill>
          <a:blip r:embed="rId3" cstate="print"/>
          <a:srcRect/>
          <a:stretch>
            <a:fillRect/>
          </a:stretch>
        </p:blipFill>
        <p:spPr bwMode="auto">
          <a:xfrm>
            <a:off x="179512" y="188640"/>
            <a:ext cx="1440160" cy="1988840"/>
          </a:xfrm>
          <a:prstGeom prst="rect">
            <a:avLst/>
          </a:prstGeom>
          <a:noFill/>
        </p:spPr>
      </p:pic>
      <p:sp>
        <p:nvSpPr>
          <p:cNvPr id="6" name="Segnaposto numero diapositiva 5"/>
          <p:cNvSpPr>
            <a:spLocks noGrp="1"/>
          </p:cNvSpPr>
          <p:nvPr>
            <p:ph type="sldNum" sz="quarter" idx="12"/>
          </p:nvPr>
        </p:nvSpPr>
        <p:spPr/>
        <p:txBody>
          <a:bodyPr/>
          <a:lstStyle/>
          <a:p>
            <a:fld id="{E7A41E1B-4F70-4964-A407-84C68BE8251C}" type="slidenum">
              <a:rPr lang="it-IT" smtClean="0"/>
              <a:pPr/>
              <a:t>6</a:t>
            </a:fld>
            <a:endParaRPr lang="it-IT"/>
          </a:p>
        </p:txBody>
      </p:sp>
    </p:spTree>
    <p:extLst>
      <p:ext uri="{BB962C8B-B14F-4D97-AF65-F5344CB8AC3E}">
        <p14:creationId xmlns:p14="http://schemas.microsoft.com/office/powerpoint/2010/main" val="4276148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1080120"/>
          </a:xfrm>
        </p:spPr>
        <p:txBody>
          <a:bodyPr>
            <a:normAutofit/>
          </a:bodyPr>
          <a:lstStyle/>
          <a:p>
            <a:r>
              <a:rPr lang="it-IT" sz="3200" b="1" dirty="0" smtClean="0"/>
              <a:t>IL CERTIFICATO IN…ITALIANO</a:t>
            </a:r>
            <a:endParaRPr lang="it-IT" sz="3200" b="1" dirty="0"/>
          </a:p>
        </p:txBody>
      </p:sp>
      <p:sp>
        <p:nvSpPr>
          <p:cNvPr id="3" name="Sottotitolo 2"/>
          <p:cNvSpPr>
            <a:spLocks noGrp="1"/>
          </p:cNvSpPr>
          <p:nvPr>
            <p:ph type="subTitle" idx="1"/>
          </p:nvPr>
        </p:nvSpPr>
        <p:spPr>
          <a:xfrm>
            <a:off x="1259632" y="1628800"/>
            <a:ext cx="6400800" cy="5112568"/>
          </a:xfrm>
        </p:spPr>
        <p:txBody>
          <a:bodyPr>
            <a:normAutofit/>
          </a:bodyPr>
          <a:lstStyle/>
          <a:p>
            <a:r>
              <a:rPr lang="it-IT" sz="2600" dirty="0" smtClean="0">
                <a:solidFill>
                  <a:schemeClr val="tx1"/>
                </a:solidFill>
              </a:rPr>
              <a:t>“… il medico, in quanto dotato della potestà </a:t>
            </a:r>
            <a:r>
              <a:rPr lang="it-IT" sz="2600" dirty="0" err="1" smtClean="0">
                <a:solidFill>
                  <a:schemeClr val="tx1"/>
                </a:solidFill>
              </a:rPr>
              <a:t>certificativa</a:t>
            </a:r>
            <a:r>
              <a:rPr lang="it-IT" sz="2600" dirty="0" smtClean="0">
                <a:solidFill>
                  <a:schemeClr val="tx1"/>
                </a:solidFill>
              </a:rPr>
              <a:t> conferita dallo Stato a soggetti che hanno conseguito l'abilitazione all'esercizio professionale, è tenuto a </a:t>
            </a:r>
            <a:r>
              <a:rPr lang="it-IT" sz="2600" b="1" dirty="0" smtClean="0">
                <a:solidFill>
                  <a:schemeClr val="tx1"/>
                </a:solidFill>
              </a:rPr>
              <a:t>documentare fatti di natura tecnica di sua pertinenza in modo che possano costituire base, a distanza nel tempo e/o nello spazio, per decisioni di altri soggetti, che di tali fatti non possono avere cognizione diretta”</a:t>
            </a:r>
            <a:endParaRPr lang="it-IT" sz="1700" dirty="0" smtClean="0">
              <a:solidFill>
                <a:schemeClr val="tx1"/>
              </a:solidFill>
            </a:endParaRPr>
          </a:p>
          <a:p>
            <a:r>
              <a:rPr lang="it-IT" sz="1700" dirty="0" err="1" smtClean="0">
                <a:solidFill>
                  <a:schemeClr val="tx1"/>
                </a:solidFill>
              </a:rPr>
              <a:t>M.Verducci</a:t>
            </a:r>
            <a:r>
              <a:rPr lang="it-IT" sz="1700" dirty="0" smtClean="0">
                <a:solidFill>
                  <a:schemeClr val="tx1"/>
                </a:solidFill>
              </a:rPr>
              <a:t>   “Certificati, denunce e attività peritale”  in  "Il medico di medicina generale. Vademecum" </a:t>
            </a:r>
            <a:r>
              <a:rPr lang="it-IT" sz="1700" dirty="0" err="1" smtClean="0">
                <a:solidFill>
                  <a:schemeClr val="tx1"/>
                </a:solidFill>
              </a:rPr>
              <a:t>Hippocrates</a:t>
            </a:r>
            <a:r>
              <a:rPr lang="it-IT" sz="1700" dirty="0" smtClean="0">
                <a:solidFill>
                  <a:schemeClr val="tx1"/>
                </a:solidFill>
              </a:rPr>
              <a:t> Ed. Medico Scientifiche 2002</a:t>
            </a:r>
          </a:p>
          <a:p>
            <a:pPr algn="l"/>
            <a:endParaRPr lang="it-IT" sz="2400" dirty="0">
              <a:solidFill>
                <a:schemeClr val="tx1"/>
              </a:solidFill>
            </a:endParaRPr>
          </a:p>
        </p:txBody>
      </p:sp>
      <p:sp>
        <p:nvSpPr>
          <p:cNvPr id="10" name="Segnaposto numero diapositiva 9"/>
          <p:cNvSpPr>
            <a:spLocks noGrp="1"/>
          </p:cNvSpPr>
          <p:nvPr>
            <p:ph type="sldNum" sz="quarter" idx="12"/>
          </p:nvPr>
        </p:nvSpPr>
        <p:spPr/>
        <p:txBody>
          <a:bodyPr/>
          <a:lstStyle/>
          <a:p>
            <a:fld id="{E7A41E1B-4F70-4964-A407-84C68BE8251C}" type="slidenum">
              <a:rPr lang="it-IT" smtClean="0"/>
              <a:pPr/>
              <a:t>7</a:t>
            </a:fld>
            <a:endParaRPr lang="it-IT"/>
          </a:p>
        </p:txBody>
      </p:sp>
      <p:pic>
        <p:nvPicPr>
          <p:cNvPr id="11" name="Picture 2" descr="http://ts4.mm.bing.net/images/thumbnail.aspx?q=525999356815&amp;id=13416590c4c48b34d70b742fb83f64d5&amp;url=http%3a%2f%2fcultura.blogosfere.it%2fimages%2fdizionario-italiano-rusconi.jpg"/>
          <p:cNvPicPr>
            <a:picLocks noChangeAspect="1" noChangeArrowheads="1"/>
          </p:cNvPicPr>
          <p:nvPr/>
        </p:nvPicPr>
        <p:blipFill>
          <a:blip r:embed="rId2" cstate="print"/>
          <a:srcRect/>
          <a:stretch>
            <a:fillRect/>
          </a:stretch>
        </p:blipFill>
        <p:spPr bwMode="auto">
          <a:xfrm>
            <a:off x="7524328" y="44624"/>
            <a:ext cx="1619672" cy="1988840"/>
          </a:xfrm>
          <a:prstGeom prst="rect">
            <a:avLst/>
          </a:prstGeom>
          <a:noFill/>
        </p:spPr>
      </p:pic>
    </p:spTree>
    <p:extLst>
      <p:ext uri="{BB962C8B-B14F-4D97-AF65-F5344CB8AC3E}">
        <p14:creationId xmlns:p14="http://schemas.microsoft.com/office/powerpoint/2010/main" val="2430696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5868144" y="3573016"/>
            <a:ext cx="2592288"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683568" y="3645024"/>
            <a:ext cx="266429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pPr>
              <a:buNone/>
            </a:pPr>
            <a:endParaRPr lang="it-IT" dirty="0" smtClean="0"/>
          </a:p>
          <a:p>
            <a:pPr>
              <a:buNone/>
            </a:pPr>
            <a:r>
              <a:rPr lang="it-IT" dirty="0" smtClean="0"/>
              <a:t>La certificazione medica deve possedere due </a:t>
            </a:r>
            <a:r>
              <a:rPr lang="it-IT" dirty="0" err="1" smtClean="0"/>
              <a:t>caratteritiche</a:t>
            </a:r>
            <a:r>
              <a:rPr lang="it-IT" dirty="0" smtClean="0"/>
              <a:t>:</a:t>
            </a:r>
          </a:p>
          <a:p>
            <a:pPr>
              <a:buNone/>
            </a:pPr>
            <a:endParaRPr lang="it-IT" dirty="0" smtClean="0"/>
          </a:p>
          <a:p>
            <a:pPr>
              <a:buNone/>
            </a:pPr>
            <a:r>
              <a:rPr lang="it-IT" dirty="0" smtClean="0"/>
              <a:t>    CHIAREZZA                                       VERIDICITA’ </a:t>
            </a:r>
          </a:p>
          <a:p>
            <a:pPr>
              <a:buNone/>
            </a:pPr>
            <a:endParaRPr lang="it-IT" dirty="0" smtClean="0"/>
          </a:p>
          <a:p>
            <a:pPr>
              <a:buNone/>
            </a:pPr>
            <a:endParaRPr lang="it-IT" dirty="0"/>
          </a:p>
        </p:txBody>
      </p:sp>
      <p:sp>
        <p:nvSpPr>
          <p:cNvPr id="4" name="Segnaposto numero diapositiva 3"/>
          <p:cNvSpPr>
            <a:spLocks noGrp="1"/>
          </p:cNvSpPr>
          <p:nvPr>
            <p:ph type="sldNum" sz="quarter" idx="12"/>
          </p:nvPr>
        </p:nvSpPr>
        <p:spPr/>
        <p:txBody>
          <a:bodyPr/>
          <a:lstStyle/>
          <a:p>
            <a:fld id="{E7A41E1B-4F70-4964-A407-84C68BE8251C}" type="slidenum">
              <a:rPr lang="it-IT" smtClean="0"/>
              <a:pPr/>
              <a:t>8</a:t>
            </a:fld>
            <a:endParaRPr lang="it-IT"/>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2"/>
          <p:cNvSpPr>
            <a:spLocks noGrp="1"/>
          </p:cNvSpPr>
          <p:nvPr>
            <p:ph idx="1"/>
          </p:nvPr>
        </p:nvSpPr>
        <p:spPr/>
        <p:txBody>
          <a:bodyPr/>
          <a:lstStyle/>
          <a:p>
            <a:pPr marL="0" indent="0">
              <a:buNone/>
            </a:pPr>
            <a:r>
              <a:rPr lang="it-IT" u="sng" dirty="0" smtClean="0">
                <a:solidFill>
                  <a:schemeClr val="tx1"/>
                </a:solidFill>
              </a:rPr>
              <a:t>  Art. 24</a:t>
            </a:r>
          </a:p>
          <a:p>
            <a:r>
              <a:rPr lang="it-IT" sz="2400" dirty="0" smtClean="0">
                <a:solidFill>
                  <a:schemeClr val="tx1"/>
                </a:solidFill>
              </a:rPr>
              <a:t>Il medico è tenuto a rilasciare al cittadino certificazioni relative al suo stato di salute che attestino dati clinici direttamente constatati e/o oggettivamente documentati . Egli è tenuto alla massima diligenza, alla più attenta  e corretta registrazione dei dati e alla formulazione di giudizi obiettivi e scientificamente corretti.</a:t>
            </a:r>
          </a:p>
          <a:p>
            <a:endParaRPr lang="it-IT" dirty="0" smtClean="0">
              <a:solidFill>
                <a:schemeClr val="tx1"/>
              </a:solidFill>
            </a:endParaRPr>
          </a:p>
          <a:p>
            <a:endParaRPr lang="it-IT" dirty="0"/>
          </a:p>
        </p:txBody>
      </p:sp>
      <p:sp>
        <p:nvSpPr>
          <p:cNvPr id="5" name="Titolo 1"/>
          <p:cNvSpPr>
            <a:spLocks noGrp="1"/>
          </p:cNvSpPr>
          <p:nvPr>
            <p:ph type="title"/>
          </p:nvPr>
        </p:nvSpPr>
        <p:spPr/>
        <p:txBody>
          <a:bodyPr>
            <a:normAutofit/>
          </a:bodyPr>
          <a:lstStyle/>
          <a:p>
            <a:r>
              <a:rPr lang="it-IT" sz="3200" b="1" dirty="0" smtClean="0"/>
              <a:t>IL CERTIFICATO NEL CODICE DEONTOLOGICO</a:t>
            </a:r>
            <a:endParaRPr lang="it-IT" sz="3200" b="1" dirty="0"/>
          </a:p>
        </p:txBody>
      </p:sp>
      <p:sp>
        <p:nvSpPr>
          <p:cNvPr id="3" name="Segnaposto numero diapositiva 2"/>
          <p:cNvSpPr>
            <a:spLocks noGrp="1"/>
          </p:cNvSpPr>
          <p:nvPr>
            <p:ph type="sldNum" sz="quarter" idx="12"/>
          </p:nvPr>
        </p:nvSpPr>
        <p:spPr/>
        <p:txBody>
          <a:bodyPr/>
          <a:lstStyle/>
          <a:p>
            <a:fld id="{E7A41E1B-4F70-4964-A407-84C68BE8251C}" type="slidenum">
              <a:rPr lang="it-IT" smtClean="0"/>
              <a:pPr/>
              <a:t>9</a:t>
            </a:fld>
            <a:endParaRPr lang="it-IT"/>
          </a:p>
        </p:txBody>
      </p:sp>
    </p:spTree>
    <p:extLst>
      <p:ext uri="{BB962C8B-B14F-4D97-AF65-F5344CB8AC3E}">
        <p14:creationId xmlns:p14="http://schemas.microsoft.com/office/powerpoint/2010/main" val="2200661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1747</TotalTime>
  <Words>3364</Words>
  <Application>Microsoft Office PowerPoint</Application>
  <PresentationFormat>Presentazione su schermo (4:3)</PresentationFormat>
  <Paragraphs>301</Paragraphs>
  <Slides>57</Slides>
  <Notes>2</Notes>
  <HiddenSlides>3</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57</vt:i4>
      </vt:variant>
    </vt:vector>
  </HeadingPairs>
  <TitlesOfParts>
    <vt:vector size="64" baseType="lpstr">
      <vt:lpstr>Arial</vt:lpstr>
      <vt:lpstr>Calibri</vt:lpstr>
      <vt:lpstr>Comic Sans MS</vt:lpstr>
      <vt:lpstr>Franklin Gothic Book</vt:lpstr>
      <vt:lpstr>Times New Roman</vt:lpstr>
      <vt:lpstr>Wingdings</vt:lpstr>
      <vt:lpstr>Tema di Office</vt:lpstr>
      <vt:lpstr>OBBLIGHI LEGALI DEL MEDICO: LE CERTIFICAZIONI</vt:lpstr>
      <vt:lpstr>Presentazione standard di PowerPoint</vt:lpstr>
      <vt:lpstr>LE CERTIFICAZIONI POSSONO AVERE DIVERSI NOMI E FINALITA’ </vt:lpstr>
      <vt:lpstr>Presentazione standard di PowerPoint</vt:lpstr>
      <vt:lpstr>Presentazione standard di PowerPoint</vt:lpstr>
      <vt:lpstr>IL CERTIFICATO IN … ITALIANO</vt:lpstr>
      <vt:lpstr>IL CERTIFICATO IN…ITALIANO</vt:lpstr>
      <vt:lpstr>Presentazione standard di PowerPoint</vt:lpstr>
      <vt:lpstr>IL CERTIFICATO NEL CODICE DEONTOLOGICO</vt:lpstr>
      <vt:lpstr>Presentazione standard di PowerPoint</vt:lpstr>
      <vt:lpstr>Presentazione standard di PowerPoint</vt:lpstr>
      <vt:lpstr>Presentazione standard di PowerPoint</vt:lpstr>
      <vt:lpstr>IL CERTIFICATO DEVE AFFERMARE IL VERO</vt:lpstr>
      <vt:lpstr>IL CERTIFICATO DEVE AFFERMARE IL VERO</vt:lpstr>
      <vt:lpstr>LE TRE “C” DEL CERTIFICATO</vt:lpstr>
      <vt:lpstr>Alcuni avvertimenti e suggerimenti per la redazione:</vt:lpstr>
      <vt:lpstr>CHE COSA DEVE CONTENERE UN CERTIFICATO?</vt:lpstr>
      <vt:lpstr>REATI CONNESSI ALLA CERTIFICAZIONE</vt:lpstr>
      <vt:lpstr>Presentazione standard di PowerPoint</vt:lpstr>
      <vt:lpstr>art. 479 C.P.  </vt:lpstr>
      <vt:lpstr>art 480 C.P.  </vt:lpstr>
      <vt:lpstr>art. 481 C.P.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RUOLO GIURIDICO DEL MEDICO</vt:lpstr>
      <vt:lpstr>IL CERTIFICATO IN GIURISPRUDENZA</vt:lpstr>
      <vt:lpstr>PUBBLICO UFFICIALE</vt:lpstr>
      <vt:lpstr>IL CERTIFICATO IN GIURISPRUDENZA</vt:lpstr>
      <vt:lpstr>INCARICATI DI PUBBLICO SERVIZIO</vt:lpstr>
      <vt:lpstr>IL CERTIFICATO IN GIURISPRUDENZA</vt:lpstr>
      <vt:lpstr>PUBBLICA NECESSITA’</vt:lpstr>
      <vt:lpstr>IL CERTIFICATO IN GIURISPRUDENZA</vt:lpstr>
      <vt:lpstr>NATURA GIURIDICA DELLA CERTIFICAZIONE</vt:lpstr>
      <vt:lpstr>OBBLIGO CERTIFICATIVO</vt:lpstr>
      <vt:lpstr>CERTIFICAZIONE OBBLIGATORIA</vt:lpstr>
      <vt:lpstr>ASPETTI AMMINISTRATIVI DEI CERTIFICATI</vt:lpstr>
      <vt:lpstr>Presentazione standard di PowerPoint</vt:lpstr>
      <vt:lpstr>TIPOLOGIA DELLE CERTIFICAZIONI</vt:lpstr>
      <vt:lpstr>CERTIFICATI OBBLIGATORI PER MMG</vt:lpstr>
      <vt:lpstr>Presentazione standard di PowerPoint</vt:lpstr>
      <vt:lpstr>Il certificato e il fisco</vt:lpstr>
      <vt:lpstr>CERTIFICATI ESENTI DA  IVA</vt:lpstr>
      <vt:lpstr> CERTIFICATI ESENTI DA IVA</vt:lpstr>
      <vt:lpstr>Il certificato e il fisco</vt:lpstr>
      <vt:lpstr>Il certificato e il fisco</vt:lpstr>
      <vt:lpstr>Il certificato e il fisco</vt:lpstr>
      <vt:lpstr>Esempio di certificato anamnestico</vt:lpstr>
      <vt:lpstr>Esempio di certificato con dati oggettivi di malattia</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manfellotto</dc:creator>
  <cp:lastModifiedBy>Account Microsoft</cp:lastModifiedBy>
  <cp:revision>131</cp:revision>
  <dcterms:created xsi:type="dcterms:W3CDTF">2013-01-13T15:25:33Z</dcterms:created>
  <dcterms:modified xsi:type="dcterms:W3CDTF">2025-05-22T19:49:50Z</dcterms:modified>
</cp:coreProperties>
</file>